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0" r:id="rId1"/>
  </p:sldMasterIdLst>
  <p:notesMasterIdLst>
    <p:notesMasterId r:id="rId37"/>
  </p:notesMasterIdLst>
  <p:sldIdLst>
    <p:sldId id="256" r:id="rId2"/>
    <p:sldId id="561" r:id="rId3"/>
    <p:sldId id="562" r:id="rId4"/>
    <p:sldId id="498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24" r:id="rId31"/>
    <p:sldId id="525" r:id="rId32"/>
    <p:sldId id="526" r:id="rId33"/>
    <p:sldId id="528" r:id="rId34"/>
    <p:sldId id="529" r:id="rId35"/>
    <p:sldId id="563" r:id="rId36"/>
  </p:sldIdLst>
  <p:sldSz cx="9144000" cy="6858000" type="screen4x3"/>
  <p:notesSz cx="7315200" cy="9601200"/>
  <p:defaultTextStyle>
    <a:defPPr>
      <a:defRPr lang="ar-E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0ACAF93-89E1-4E6A-B2EF-B9A9B9CBB539}">
          <p14:sldIdLst>
            <p14:sldId id="256"/>
            <p14:sldId id="561"/>
            <p14:sldId id="562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  <p14:sldId id="528"/>
            <p14:sldId id="529"/>
            <p14:sldId id="5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7E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4963" y="0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12BF4B7-3839-4418-86CE-AD11D9E124CD}" type="datetimeFigureOut">
              <a:rPr lang="ar-EG"/>
              <a:pPr>
                <a:defRPr/>
              </a:pPr>
              <a:t>29/02/1436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4963" y="9120188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120188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CDBC142-2D16-4DDF-97ED-33A4FF13D99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36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DBC142-2D16-4DDF-97ED-33A4FF13D99D}" type="slidenum">
              <a:rPr lang="ar-EG" smtClean="0"/>
              <a:pPr>
                <a:defRPr/>
              </a:pPr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372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84260E-26C0-4A3B-82D9-FB7759148AE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BBC7B-D383-4CF8-86ED-19A1AD06565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8341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78E6D-6F19-4431-853D-07B9BB2E09D0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82403-7586-4834-AAA0-DDF5A07CE50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34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09542-5954-4EEE-BD5F-FBCCBF9954DC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DC784-C8DF-4B4B-B3F6-E654AB3309C2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54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5156" y="5093168"/>
            <a:ext cx="1425298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32" descr="banha10.jpg"/>
          <p:cNvPicPr>
            <a:picLocks noChangeAspect="1"/>
          </p:cNvPicPr>
          <p:nvPr userDrawn="1"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7317519" y="5105869"/>
            <a:ext cx="1751325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7" name="Picture 0" descr="DSC_0049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2" t="27084" r="9448" b="11693"/>
          <a:stretch>
            <a:fillRect/>
          </a:stretch>
        </p:blipFill>
        <p:spPr bwMode="auto">
          <a:xfrm>
            <a:off x="3878827" y="5131480"/>
            <a:ext cx="13573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5BE11-29B1-45B3-B400-F557E365050F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3D8E-9603-440D-B0AC-09AD4AE9A19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863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0C06D-63C6-42F0-92D2-8E1DD6AD97A3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D100C-401E-422D-9944-56D1C8044B76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261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5FD9E-DDFE-462A-9D05-92408A0DB3B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670ED-24B1-44C6-BBAC-D2B31D48A277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52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67905-4CE7-455E-AF4E-72B3EF90AB2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ABC4-FAC4-40B4-B3FF-6F266F73188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664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C2A7F-5B67-494B-8D61-1C35415E5CC0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6D1DF-DF9D-42C1-9C31-5C9BAB3A813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2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AAE9A-8D96-45E0-AEB0-9AA13CCBACAB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303D1-90AA-45CA-9FF4-014D40B62AC8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722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B6761-F88D-4BB7-A8F9-22015062DE0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77344-8799-4A55-825E-AB2239615A78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679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6FEDE0-ECDF-4B93-98FB-4B8631AD531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C08A-417D-4313-934B-E83BC8EFBD9C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23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84260E-26C0-4A3B-82D9-FB7759148AE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8BBC7B-D383-4CF8-86ED-19A1AD06565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68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2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http://www.personal.dundee.ac.uk/~jrhewit/BODEPAPR.gif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http://www.personal.dundee.ac.uk/~jrhewit/BODEPAPR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http://www.personal.dundee.ac.uk/~jrhewit/BODEPAPR.gi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http://www.personal.dundee.ac.uk/~jrhewit/BODEPAPR.gi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http://www.personal.dundee.ac.uk/~jrhewit/BODEPAPR.g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http://www.personal.dundee.ac.uk/~jrhewit/BODEPAPR.gif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personal.dundee.ac.uk/~jrhewit/BODEPAPR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tint val="94000"/>
                <a:shade val="94000"/>
                <a:satMod val="160000"/>
                <a:alpha val="0"/>
                <a:lumMod val="1000"/>
                <a:lumOff val="99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 idx="4294967295"/>
          </p:nvPr>
        </p:nvSpPr>
        <p:spPr>
          <a:xfrm>
            <a:off x="685800" y="447675"/>
            <a:ext cx="7704138" cy="1257300"/>
          </a:xfrm>
        </p:spPr>
        <p:txBody>
          <a:bodyPr/>
          <a:lstStyle/>
          <a:p>
            <a:pPr marL="182880" indent="0" algn="ctr">
              <a:lnSpc>
                <a:spcPct val="115000"/>
              </a:lnSpc>
              <a:spcAft>
                <a:spcPct val="0"/>
              </a:spcAft>
              <a:buNone/>
              <a:defRPr/>
            </a:pPr>
            <a:r>
              <a:rPr lang="en-US" sz="6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Automatic Control</a:t>
            </a:r>
            <a:endParaRPr lang="en-US" sz="66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Bright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2800" y="1886865"/>
            <a:ext cx="7634513" cy="1669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By</a:t>
            </a: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Dr. / Mohamed Ahmed Ebrahim Mohamed</a:t>
            </a:r>
          </a:p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5426" y="3693886"/>
            <a:ext cx="8244114" cy="1669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 mohamedahmed_en@yahoo.com</a:t>
            </a:r>
          </a:p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site: </a:t>
            </a:r>
            <a:r>
              <a:rPr lang="en-US" sz="2400" dirty="0"/>
              <a:t>http://bu.edu.eg/staff/mohamedmohamed033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0" descr="raull5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698" y="1749622"/>
            <a:ext cx="1741487" cy="1244600"/>
          </a:xfrm>
          <a:prstGeom prst="rect">
            <a:avLst/>
          </a:prstGeom>
        </p:spPr>
      </p:pic>
      <p:pic>
        <p:nvPicPr>
          <p:cNvPr id="7" name="Picture 20" descr="raull5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28444" y="1756882"/>
            <a:ext cx="1741487" cy="1244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050"/>
          <p:cNvSpPr txBox="1">
            <a:spLocks noChangeArrowheads="1"/>
          </p:cNvSpPr>
          <p:nvPr/>
        </p:nvSpPr>
        <p:spPr bwMode="auto">
          <a:xfrm>
            <a:off x="2041525" y="66675"/>
            <a:ext cx="4238625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Poles, Zeros and Bode Plots</a:t>
            </a:r>
          </a:p>
        </p:txBody>
      </p:sp>
      <p:pic>
        <p:nvPicPr>
          <p:cNvPr id="63491" name="Picture 2051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5181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2" name="Text Box 2052"/>
          <p:cNvSpPr txBox="1">
            <a:spLocks noChangeArrowheads="1"/>
          </p:cNvSpPr>
          <p:nvPr/>
        </p:nvSpPr>
        <p:spPr bwMode="auto">
          <a:xfrm>
            <a:off x="441325" y="879475"/>
            <a:ext cx="15875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Mechanics</a:t>
            </a:r>
            <a:r>
              <a:rPr lang="en-US" altLang="ar-EG" sz="2400"/>
              <a:t>:</a:t>
            </a:r>
          </a:p>
        </p:txBody>
      </p:sp>
      <p:sp>
        <p:nvSpPr>
          <p:cNvPr id="63493" name="Text Box 2053"/>
          <p:cNvSpPr txBox="1">
            <a:spLocks noChangeArrowheads="1"/>
          </p:cNvSpPr>
          <p:nvPr/>
        </p:nvSpPr>
        <p:spPr bwMode="auto">
          <a:xfrm>
            <a:off x="2117724" y="928688"/>
            <a:ext cx="652335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EG" sz="2000" dirty="0"/>
              <a:t>The term, - 20log|(</a:t>
            </a:r>
            <a:r>
              <a:rPr lang="en-US" altLang="ar-EG" sz="2000" dirty="0" err="1"/>
              <a:t>jw</a:t>
            </a:r>
            <a:r>
              <a:rPr lang="en-US" altLang="ar-EG" sz="2000" dirty="0"/>
              <a:t>/p + 1), is drawn with the </a:t>
            </a:r>
          </a:p>
          <a:p>
            <a:r>
              <a:rPr lang="en-US" altLang="ar-EG" sz="2000" dirty="0"/>
              <a:t>following approximation:  If w &lt; p we use the</a:t>
            </a:r>
          </a:p>
          <a:p>
            <a:r>
              <a:rPr lang="en-US" altLang="ar-EG" sz="2000" dirty="0"/>
              <a:t>approximation that –20log|(</a:t>
            </a:r>
            <a:r>
              <a:rPr lang="en-US" altLang="ar-EG" sz="2000" dirty="0" err="1"/>
              <a:t>jw</a:t>
            </a:r>
            <a:r>
              <a:rPr lang="en-US" altLang="ar-EG" sz="2000" dirty="0"/>
              <a:t>/p + 1 )| = 0 dB,</a:t>
            </a:r>
          </a:p>
          <a:p>
            <a:r>
              <a:rPr lang="en-US" altLang="ar-EG" sz="2000" dirty="0"/>
              <a:t>a flat line on the Bode.  If w &gt; p we use the </a:t>
            </a:r>
          </a:p>
          <a:p>
            <a:r>
              <a:rPr lang="en-US" altLang="ar-EG" sz="2000" dirty="0"/>
              <a:t>approximation of –20log(w/p), which slopes at</a:t>
            </a:r>
          </a:p>
          <a:p>
            <a:r>
              <a:rPr lang="en-US" altLang="ar-EG" sz="2000" dirty="0"/>
              <a:t>-20dB/</a:t>
            </a:r>
            <a:r>
              <a:rPr lang="en-US" altLang="ar-EG" sz="2000" dirty="0" err="1"/>
              <a:t>dec</a:t>
            </a:r>
            <a:r>
              <a:rPr lang="en-US" altLang="ar-EG" sz="2000" dirty="0"/>
              <a:t> starting at w = p.  Illustrated below.</a:t>
            </a:r>
          </a:p>
          <a:p>
            <a:r>
              <a:rPr lang="en-US" altLang="ar-EG" sz="2000" dirty="0"/>
              <a:t>It is easy to show that the plot has an error of</a:t>
            </a:r>
          </a:p>
          <a:p>
            <a:pPr>
              <a:buFontTx/>
              <a:buChar char="-"/>
            </a:pPr>
            <a:r>
              <a:rPr lang="en-US" altLang="ar-EG" sz="2000" dirty="0"/>
              <a:t>3dB at w = p and – 1 dB at w = p/2 and w = 2p.</a:t>
            </a:r>
          </a:p>
          <a:p>
            <a:r>
              <a:rPr lang="en-US" altLang="ar-EG" sz="2000" dirty="0"/>
              <a:t>One can easily make these corrections if it is </a:t>
            </a:r>
          </a:p>
          <a:p>
            <a:r>
              <a:rPr lang="en-US" altLang="ar-EG" sz="2000" dirty="0"/>
              <a:t>appropriate.</a:t>
            </a:r>
          </a:p>
        </p:txBody>
      </p:sp>
      <p:sp>
        <p:nvSpPr>
          <p:cNvPr id="63494" name="Text Box 2054"/>
          <p:cNvSpPr txBox="1">
            <a:spLocks noChangeArrowheads="1"/>
          </p:cNvSpPr>
          <p:nvPr/>
        </p:nvSpPr>
        <p:spPr bwMode="auto">
          <a:xfrm>
            <a:off x="3276600" y="48006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3495" name="Text Box 2055"/>
          <p:cNvSpPr txBox="1">
            <a:spLocks noChangeArrowheads="1"/>
          </p:cNvSpPr>
          <p:nvPr/>
        </p:nvSpPr>
        <p:spPr bwMode="auto">
          <a:xfrm>
            <a:off x="3200400" y="4419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3496" name="Text Box 2056"/>
          <p:cNvSpPr txBox="1">
            <a:spLocks noChangeArrowheads="1"/>
          </p:cNvSpPr>
          <p:nvPr/>
        </p:nvSpPr>
        <p:spPr bwMode="auto">
          <a:xfrm>
            <a:off x="3124200" y="5181600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3497" name="Text Box 2057"/>
          <p:cNvSpPr txBox="1">
            <a:spLocks noChangeArrowheads="1"/>
          </p:cNvSpPr>
          <p:nvPr/>
        </p:nvSpPr>
        <p:spPr bwMode="auto">
          <a:xfrm>
            <a:off x="3124200" y="5562600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63498" name="Text Box 2058"/>
          <p:cNvSpPr txBox="1">
            <a:spLocks noChangeArrowheads="1"/>
          </p:cNvSpPr>
          <p:nvPr/>
        </p:nvSpPr>
        <p:spPr bwMode="auto">
          <a:xfrm>
            <a:off x="4191000" y="6324600"/>
            <a:ext cx="288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>
                <a:sym typeface="Symbol" pitchFamily="18" charset="2"/>
              </a:rPr>
              <a:t></a:t>
            </a:r>
            <a:endParaRPr lang="en-US" altLang="ar-EG" sz="1200"/>
          </a:p>
        </p:txBody>
      </p:sp>
      <p:sp>
        <p:nvSpPr>
          <p:cNvPr id="63499" name="Text Box 2059"/>
          <p:cNvSpPr txBox="1">
            <a:spLocks noChangeArrowheads="1"/>
          </p:cNvSpPr>
          <p:nvPr/>
        </p:nvSpPr>
        <p:spPr bwMode="auto">
          <a:xfrm>
            <a:off x="4419600" y="6324600"/>
            <a:ext cx="384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= p</a:t>
            </a:r>
          </a:p>
        </p:txBody>
      </p:sp>
      <p:sp>
        <p:nvSpPr>
          <p:cNvPr id="63500" name="Line 2060"/>
          <p:cNvSpPr>
            <a:spLocks noChangeShapeType="1"/>
          </p:cNvSpPr>
          <p:nvPr/>
        </p:nvSpPr>
        <p:spPr bwMode="auto">
          <a:xfrm>
            <a:off x="3581400" y="4800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3501" name="Line 2061"/>
          <p:cNvSpPr>
            <a:spLocks noChangeShapeType="1"/>
          </p:cNvSpPr>
          <p:nvPr/>
        </p:nvSpPr>
        <p:spPr bwMode="auto">
          <a:xfrm>
            <a:off x="3505200" y="49530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3502" name="Line 2062"/>
          <p:cNvSpPr>
            <a:spLocks noChangeShapeType="1"/>
          </p:cNvSpPr>
          <p:nvPr/>
        </p:nvSpPr>
        <p:spPr bwMode="auto">
          <a:xfrm>
            <a:off x="4495800" y="4953000"/>
            <a:ext cx="15240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3503" name="Text Box 2063"/>
          <p:cNvSpPr txBox="1">
            <a:spLocks noChangeArrowheads="1"/>
          </p:cNvSpPr>
          <p:nvPr/>
        </p:nvSpPr>
        <p:spPr bwMode="auto">
          <a:xfrm>
            <a:off x="5181600" y="5029200"/>
            <a:ext cx="89535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dirty="0"/>
              <a:t>-20db/</a:t>
            </a:r>
            <a:r>
              <a:rPr lang="en-US" altLang="ar-EG" sz="1400" dirty="0" err="1"/>
              <a:t>dec</a:t>
            </a:r>
            <a:endParaRPr lang="en-US" altLang="ar-EG" sz="1400" dirty="0"/>
          </a:p>
        </p:txBody>
      </p:sp>
    </p:spTree>
    <p:extLst>
      <p:ext uri="{BB962C8B-B14F-4D97-AF65-F5344CB8AC3E}">
        <p14:creationId xmlns:p14="http://schemas.microsoft.com/office/powerpoint/2010/main" val="427519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026"/>
          <p:cNvSpPr txBox="1">
            <a:spLocks noChangeArrowheads="1"/>
          </p:cNvSpPr>
          <p:nvPr/>
        </p:nvSpPr>
        <p:spPr bwMode="auto">
          <a:xfrm>
            <a:off x="2438400" y="0"/>
            <a:ext cx="4238625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Poles, Zeros and Bode Plots</a:t>
            </a:r>
          </a:p>
        </p:txBody>
      </p:sp>
      <p:pic>
        <p:nvPicPr>
          <p:cNvPr id="64515" name="Picture 1027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5181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6" name="Text Box 1028"/>
          <p:cNvSpPr txBox="1">
            <a:spLocks noChangeArrowheads="1"/>
          </p:cNvSpPr>
          <p:nvPr/>
        </p:nvSpPr>
        <p:spPr bwMode="auto">
          <a:xfrm>
            <a:off x="3429000" y="40386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4517" name="Text Box 1029"/>
          <p:cNvSpPr txBox="1">
            <a:spLocks noChangeArrowheads="1"/>
          </p:cNvSpPr>
          <p:nvPr/>
        </p:nvSpPr>
        <p:spPr bwMode="auto">
          <a:xfrm>
            <a:off x="3244850" y="36179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4518" name="Text Box 1030"/>
          <p:cNvSpPr txBox="1">
            <a:spLocks noChangeArrowheads="1"/>
          </p:cNvSpPr>
          <p:nvPr/>
        </p:nvSpPr>
        <p:spPr bwMode="auto">
          <a:xfrm>
            <a:off x="3184525" y="43799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4519" name="Text Box 1031"/>
          <p:cNvSpPr txBox="1">
            <a:spLocks noChangeArrowheads="1"/>
          </p:cNvSpPr>
          <p:nvPr/>
        </p:nvSpPr>
        <p:spPr bwMode="auto">
          <a:xfrm>
            <a:off x="3184525" y="48371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64520" name="Text Box 1032"/>
          <p:cNvSpPr txBox="1">
            <a:spLocks noChangeArrowheads="1"/>
          </p:cNvSpPr>
          <p:nvPr/>
        </p:nvSpPr>
        <p:spPr bwMode="auto">
          <a:xfrm>
            <a:off x="4327525" y="5518150"/>
            <a:ext cx="288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>
                <a:sym typeface="Symbol" pitchFamily="18" charset="2"/>
              </a:rPr>
              <a:t></a:t>
            </a:r>
            <a:endParaRPr lang="en-US" altLang="ar-EG" sz="1200"/>
          </a:p>
        </p:txBody>
      </p:sp>
      <p:sp>
        <p:nvSpPr>
          <p:cNvPr id="64521" name="Text Box 1033"/>
          <p:cNvSpPr txBox="1">
            <a:spLocks noChangeArrowheads="1"/>
          </p:cNvSpPr>
          <p:nvPr/>
        </p:nvSpPr>
        <p:spPr bwMode="auto">
          <a:xfrm>
            <a:off x="4479925" y="5522913"/>
            <a:ext cx="376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= z</a:t>
            </a:r>
          </a:p>
        </p:txBody>
      </p:sp>
      <p:sp>
        <p:nvSpPr>
          <p:cNvPr id="64522" name="Line 1034"/>
          <p:cNvSpPr>
            <a:spLocks noChangeShapeType="1"/>
          </p:cNvSpPr>
          <p:nvPr/>
        </p:nvSpPr>
        <p:spPr bwMode="auto">
          <a:xfrm>
            <a:off x="3657600" y="4191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4523" name="Line 1035"/>
          <p:cNvSpPr>
            <a:spLocks noChangeShapeType="1"/>
          </p:cNvSpPr>
          <p:nvPr/>
        </p:nvSpPr>
        <p:spPr bwMode="auto">
          <a:xfrm>
            <a:off x="3657600" y="41910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4524" name="Text Box 1036"/>
          <p:cNvSpPr txBox="1">
            <a:spLocks noChangeArrowheads="1"/>
          </p:cNvSpPr>
          <p:nvPr/>
        </p:nvSpPr>
        <p:spPr bwMode="auto">
          <a:xfrm>
            <a:off x="5334000" y="3810000"/>
            <a:ext cx="936625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+20db/dec</a:t>
            </a:r>
          </a:p>
        </p:txBody>
      </p:sp>
      <p:sp>
        <p:nvSpPr>
          <p:cNvPr id="64525" name="Line 1037"/>
          <p:cNvSpPr>
            <a:spLocks noChangeShapeType="1"/>
          </p:cNvSpPr>
          <p:nvPr/>
        </p:nvSpPr>
        <p:spPr bwMode="auto">
          <a:xfrm flipV="1">
            <a:off x="4648200" y="3276600"/>
            <a:ext cx="1219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4526" name="Text Box 1038"/>
          <p:cNvSpPr txBox="1">
            <a:spLocks noChangeArrowheads="1"/>
          </p:cNvSpPr>
          <p:nvPr/>
        </p:nvSpPr>
        <p:spPr bwMode="auto">
          <a:xfrm>
            <a:off x="365125" y="727075"/>
            <a:ext cx="15875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Mechanics</a:t>
            </a:r>
            <a:r>
              <a:rPr lang="en-US" altLang="ar-EG" sz="2400"/>
              <a:t>:</a:t>
            </a:r>
          </a:p>
        </p:txBody>
      </p:sp>
      <p:sp>
        <p:nvSpPr>
          <p:cNvPr id="64527" name="Text Box 1039"/>
          <p:cNvSpPr txBox="1">
            <a:spLocks noChangeArrowheads="1"/>
          </p:cNvSpPr>
          <p:nvPr/>
        </p:nvSpPr>
        <p:spPr bwMode="auto">
          <a:xfrm>
            <a:off x="2270125" y="727075"/>
            <a:ext cx="63611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When we have a term of 20log|(jw/z + 1)| we</a:t>
            </a:r>
          </a:p>
          <a:p>
            <a:r>
              <a:rPr lang="en-US" altLang="ar-EG" sz="2400"/>
              <a:t>approximate it be a straight line of slop 0 dB/dec</a:t>
            </a:r>
          </a:p>
          <a:p>
            <a:r>
              <a:rPr lang="en-US" altLang="ar-EG" sz="2400"/>
              <a:t>when w &lt; z.  We approximate it as 20log(w/z)</a:t>
            </a:r>
          </a:p>
          <a:p>
            <a:r>
              <a:rPr lang="en-US" altLang="ar-EG" sz="2400"/>
              <a:t>when w &gt; z, which is a straight line on Bode paper</a:t>
            </a:r>
          </a:p>
          <a:p>
            <a:r>
              <a:rPr lang="en-US" altLang="ar-EG" sz="2400"/>
              <a:t>with a slope of + 20dB/dec.  Illustrated below.</a:t>
            </a:r>
          </a:p>
        </p:txBody>
      </p:sp>
    </p:spTree>
    <p:extLst>
      <p:ext uri="{BB962C8B-B14F-4D97-AF65-F5344CB8AC3E}">
        <p14:creationId xmlns:p14="http://schemas.microsoft.com/office/powerpoint/2010/main" val="392209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026"/>
          <p:cNvSpPr txBox="1">
            <a:spLocks noChangeArrowheads="1"/>
          </p:cNvSpPr>
          <p:nvPr/>
        </p:nvSpPr>
        <p:spPr bwMode="auto">
          <a:xfrm>
            <a:off x="441325" y="323850"/>
            <a:ext cx="2103438" cy="636588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3200"/>
              <a:t>Example 1:</a:t>
            </a:r>
          </a:p>
        </p:txBody>
      </p:sp>
      <p:sp>
        <p:nvSpPr>
          <p:cNvPr id="65539" name="Text Box 1027"/>
          <p:cNvSpPr txBox="1">
            <a:spLocks noChangeArrowheads="1"/>
          </p:cNvSpPr>
          <p:nvPr/>
        </p:nvSpPr>
        <p:spPr bwMode="auto">
          <a:xfrm>
            <a:off x="898525" y="1538288"/>
            <a:ext cx="1011238" cy="4064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Given:</a:t>
            </a:r>
            <a:r>
              <a:rPr lang="en-US" altLang="ar-EG"/>
              <a:t>  </a:t>
            </a:r>
          </a:p>
        </p:txBody>
      </p:sp>
      <p:graphicFrame>
        <p:nvGraphicFramePr>
          <p:cNvPr id="65540" name="Object 1028"/>
          <p:cNvGraphicFramePr>
            <a:graphicFrameLocks noChangeAspect="1"/>
          </p:cNvGraphicFramePr>
          <p:nvPr/>
        </p:nvGraphicFramePr>
        <p:xfrm>
          <a:off x="2743200" y="1600200"/>
          <a:ext cx="3048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3" imgW="1701720" imgH="431640" progId="Equation.DSMT4">
                  <p:embed/>
                </p:oleObj>
              </mc:Choice>
              <mc:Fallback>
                <p:oleObj name="Equation" r:id="rId3" imgW="1701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3048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Text Box 1029"/>
          <p:cNvSpPr txBox="1">
            <a:spLocks noChangeArrowheads="1"/>
          </p:cNvSpPr>
          <p:nvPr/>
        </p:nvSpPr>
        <p:spPr bwMode="auto">
          <a:xfrm>
            <a:off x="1127125" y="2528888"/>
            <a:ext cx="7175500" cy="1220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First</a:t>
            </a:r>
            <a:r>
              <a:rPr lang="en-US" altLang="ar-EG"/>
              <a:t>:  </a:t>
            </a:r>
            <a:r>
              <a:rPr lang="en-US" altLang="ar-EG" sz="1800" u="sng"/>
              <a:t>Always</a:t>
            </a:r>
            <a:r>
              <a:rPr lang="en-US" altLang="ar-EG" sz="1800"/>
              <a:t>, </a:t>
            </a:r>
            <a:r>
              <a:rPr lang="en-US" altLang="ar-EG" sz="1800" u="sng"/>
              <a:t>always</a:t>
            </a:r>
            <a:r>
              <a:rPr lang="en-US" altLang="ar-EG" sz="1800"/>
              <a:t>, </a:t>
            </a:r>
            <a:r>
              <a:rPr lang="en-US" altLang="ar-EG" sz="1800" u="sng"/>
              <a:t>always</a:t>
            </a:r>
            <a:r>
              <a:rPr lang="en-US" altLang="ar-EG" sz="1800"/>
              <a:t> get the poles and zeros in a form such that </a:t>
            </a:r>
          </a:p>
          <a:p>
            <a:r>
              <a:rPr lang="en-US" altLang="ar-EG" sz="1800"/>
              <a:t>           the constants are associated with the jw terms.  In the above example </a:t>
            </a:r>
          </a:p>
          <a:p>
            <a:r>
              <a:rPr lang="en-US" altLang="ar-EG" sz="1800"/>
              <a:t>           we do this by factoring out the 10 in the numerator and the 500 in the</a:t>
            </a:r>
          </a:p>
          <a:p>
            <a:r>
              <a:rPr lang="en-US" altLang="ar-EG" sz="1800"/>
              <a:t>           denominator.</a:t>
            </a:r>
          </a:p>
        </p:txBody>
      </p:sp>
      <p:graphicFrame>
        <p:nvGraphicFramePr>
          <p:cNvPr id="65542" name="Object 1030"/>
          <p:cNvGraphicFramePr>
            <a:graphicFrameLocks noChangeAspect="1"/>
          </p:cNvGraphicFramePr>
          <p:nvPr/>
        </p:nvGraphicFramePr>
        <p:xfrm>
          <a:off x="1447800" y="3962400"/>
          <a:ext cx="66294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5" imgW="3581280" imgH="431640" progId="Equation.DSMT4">
                  <p:embed/>
                </p:oleObj>
              </mc:Choice>
              <mc:Fallback>
                <p:oleObj name="Equation" r:id="rId5" imgW="3581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66294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1031"/>
          <p:cNvSpPr txBox="1">
            <a:spLocks noChangeArrowheads="1"/>
          </p:cNvSpPr>
          <p:nvPr/>
        </p:nvSpPr>
        <p:spPr bwMode="auto">
          <a:xfrm>
            <a:off x="1066800" y="502920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Second</a:t>
            </a:r>
            <a:r>
              <a:rPr lang="en-US" altLang="ar-EG"/>
              <a:t>:  </a:t>
            </a:r>
          </a:p>
        </p:txBody>
      </p:sp>
      <p:sp>
        <p:nvSpPr>
          <p:cNvPr id="65544" name="Text Box 1032"/>
          <p:cNvSpPr txBox="1">
            <a:spLocks noChangeArrowheads="1"/>
          </p:cNvSpPr>
          <p:nvPr/>
        </p:nvSpPr>
        <p:spPr bwMode="auto">
          <a:xfrm>
            <a:off x="2286000" y="4953000"/>
            <a:ext cx="553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When you have neither poles nor zeros at 0, start the Bode</a:t>
            </a:r>
          </a:p>
          <a:p>
            <a:r>
              <a:rPr lang="en-US" altLang="ar-EG" sz="1800"/>
              <a:t> at 20log</a:t>
            </a:r>
            <a:r>
              <a:rPr lang="en-US" altLang="ar-EG" sz="1800" baseline="-25000"/>
              <a:t>10</a:t>
            </a:r>
            <a:r>
              <a:rPr lang="en-US" altLang="ar-EG" sz="1800"/>
              <a:t>K = 20log</a:t>
            </a:r>
            <a:r>
              <a:rPr lang="en-US" altLang="ar-EG" sz="1800" baseline="-25000"/>
              <a:t>10</a:t>
            </a:r>
            <a:r>
              <a:rPr lang="en-US" altLang="ar-EG" sz="1800"/>
              <a:t>100 = 40 dB in this case.</a:t>
            </a:r>
          </a:p>
        </p:txBody>
      </p:sp>
    </p:spTree>
    <p:extLst>
      <p:ext uri="{BB962C8B-B14F-4D97-AF65-F5344CB8AC3E}">
        <p14:creationId xmlns:p14="http://schemas.microsoft.com/office/powerpoint/2010/main" val="9454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026"/>
          <p:cNvSpPr txBox="1">
            <a:spLocks noChangeArrowheads="1"/>
          </p:cNvSpPr>
          <p:nvPr/>
        </p:nvSpPr>
        <p:spPr bwMode="auto">
          <a:xfrm>
            <a:off x="441325" y="323850"/>
            <a:ext cx="2103438" cy="636588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3200"/>
              <a:t>Example 1:</a:t>
            </a:r>
          </a:p>
        </p:txBody>
      </p:sp>
      <p:sp>
        <p:nvSpPr>
          <p:cNvPr id="66563" name="Text Box 1027"/>
          <p:cNvSpPr txBox="1">
            <a:spLocks noChangeArrowheads="1"/>
          </p:cNvSpPr>
          <p:nvPr/>
        </p:nvSpPr>
        <p:spPr bwMode="auto">
          <a:xfrm>
            <a:off x="2895600" y="457200"/>
            <a:ext cx="158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(continued)</a:t>
            </a:r>
          </a:p>
        </p:txBody>
      </p:sp>
      <p:sp>
        <p:nvSpPr>
          <p:cNvPr id="66564" name="Text Box 1028"/>
          <p:cNvSpPr txBox="1">
            <a:spLocks noChangeArrowheads="1"/>
          </p:cNvSpPr>
          <p:nvPr/>
        </p:nvSpPr>
        <p:spPr bwMode="auto">
          <a:xfrm>
            <a:off x="974725" y="1309688"/>
            <a:ext cx="6350000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Third:</a:t>
            </a:r>
            <a:r>
              <a:rPr lang="en-US" altLang="ar-EG"/>
              <a:t>  </a:t>
            </a:r>
            <a:r>
              <a:rPr lang="en-US" altLang="ar-EG" sz="1800" u="sng"/>
              <a:t>Observe the order in which the poles and zeros occur.</a:t>
            </a:r>
          </a:p>
          <a:p>
            <a:r>
              <a:rPr lang="en-US" altLang="ar-EG" sz="1800"/>
              <a:t>              </a:t>
            </a:r>
            <a:r>
              <a:rPr lang="en-US" altLang="ar-EG" sz="1800" u="sng"/>
              <a:t>This is the secret of being able to quickly sketch the Bode.</a:t>
            </a:r>
          </a:p>
          <a:p>
            <a:r>
              <a:rPr lang="en-US" altLang="ar-EG" sz="1800"/>
              <a:t>              In this example we first have a pole occurring at 1 which</a:t>
            </a:r>
          </a:p>
          <a:p>
            <a:r>
              <a:rPr lang="en-US" altLang="ar-EG" sz="1800"/>
              <a:t>              causes the Bode to break at 1 and slope – 20 dB/dec.</a:t>
            </a:r>
          </a:p>
          <a:p>
            <a:r>
              <a:rPr lang="en-US" altLang="ar-EG" sz="1800"/>
              <a:t>              Next, we see a zero occurs at 10 and this causes a</a:t>
            </a:r>
          </a:p>
          <a:p>
            <a:r>
              <a:rPr lang="en-US" altLang="ar-EG" sz="1800"/>
              <a:t>              slope of +20 dB/dec which cancels out the – 20 dB/dec,</a:t>
            </a:r>
          </a:p>
          <a:p>
            <a:r>
              <a:rPr lang="en-US" altLang="ar-EG" sz="1800"/>
              <a:t>              resulting in a flat line ( 0 db/dec).  Finally, we have a</a:t>
            </a:r>
          </a:p>
          <a:p>
            <a:r>
              <a:rPr lang="en-US" altLang="ar-EG" sz="1800"/>
              <a:t>              pole that occurs at w = 500 which causes the Bode</a:t>
            </a:r>
          </a:p>
          <a:p>
            <a:r>
              <a:rPr lang="en-US" altLang="ar-EG" sz="1800"/>
              <a:t>              to slope down at – 20 dB/dec.</a:t>
            </a:r>
          </a:p>
          <a:p>
            <a:endParaRPr lang="en-US" altLang="ar-EG" sz="1800"/>
          </a:p>
          <a:p>
            <a:r>
              <a:rPr lang="en-US" altLang="ar-EG" sz="1800"/>
              <a:t>              We are now ready to draw the Bode.  </a:t>
            </a:r>
          </a:p>
          <a:p>
            <a:endParaRPr lang="en-US" altLang="ar-EG" sz="1800"/>
          </a:p>
          <a:p>
            <a:r>
              <a:rPr lang="en-US" altLang="ar-EG" sz="1800"/>
              <a:t>             Before we draw the Bode we should observe the range</a:t>
            </a:r>
          </a:p>
          <a:p>
            <a:r>
              <a:rPr lang="en-US" altLang="ar-EG" sz="1800"/>
              <a:t>             over which the transfer function has active poles and zeros.</a:t>
            </a:r>
          </a:p>
          <a:p>
            <a:r>
              <a:rPr lang="en-US" altLang="ar-EG" sz="1800"/>
              <a:t>             This determines the scale we pick for the w (rad/sec)</a:t>
            </a:r>
          </a:p>
          <a:p>
            <a:r>
              <a:rPr lang="en-US" altLang="ar-EG" sz="1800"/>
              <a:t>             at the bottom of the Bode.</a:t>
            </a:r>
          </a:p>
          <a:p>
            <a:endParaRPr lang="en-US" altLang="ar-EG" sz="1800"/>
          </a:p>
          <a:p>
            <a:r>
              <a:rPr lang="en-US" altLang="ar-EG" sz="1800"/>
              <a:t>            The dB scale depends on the magnitude of the plot and </a:t>
            </a:r>
          </a:p>
          <a:p>
            <a:r>
              <a:rPr lang="en-US" altLang="ar-EG" sz="1800"/>
              <a:t>            experience is the best teacher here.</a:t>
            </a: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8418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050"/>
          <p:cNvSpPr>
            <a:spLocks noChangeArrowheads="1"/>
          </p:cNvSpPr>
          <p:nvPr/>
        </p:nvSpPr>
        <p:spPr bwMode="auto">
          <a:xfrm>
            <a:off x="198438" y="628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pic>
        <p:nvPicPr>
          <p:cNvPr id="67587" name="Picture 2051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99060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8" name="Text Box 2052"/>
          <p:cNvSpPr txBox="1">
            <a:spLocks noChangeArrowheads="1"/>
          </p:cNvSpPr>
          <p:nvPr/>
        </p:nvSpPr>
        <p:spPr bwMode="auto">
          <a:xfrm>
            <a:off x="2346325" y="1050925"/>
            <a:ext cx="481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1                           1                           1                           1                          1                           1</a:t>
            </a:r>
          </a:p>
        </p:txBody>
      </p:sp>
      <p:sp>
        <p:nvSpPr>
          <p:cNvPr id="67589" name="Text Box 2053"/>
          <p:cNvSpPr txBox="1">
            <a:spLocks noChangeArrowheads="1"/>
          </p:cNvSpPr>
          <p:nvPr/>
        </p:nvSpPr>
        <p:spPr bwMode="auto">
          <a:xfrm>
            <a:off x="4572000" y="5638800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67590" name="Text Box 2054"/>
          <p:cNvSpPr txBox="1">
            <a:spLocks noChangeArrowheads="1"/>
          </p:cNvSpPr>
          <p:nvPr/>
        </p:nvSpPr>
        <p:spPr bwMode="auto">
          <a:xfrm>
            <a:off x="1355725" y="3135313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67591" name="Text Box 2055"/>
          <p:cNvSpPr txBox="1">
            <a:spLocks noChangeArrowheads="1"/>
          </p:cNvSpPr>
          <p:nvPr/>
        </p:nvSpPr>
        <p:spPr bwMode="auto">
          <a:xfrm>
            <a:off x="7375525" y="3135313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67599" name="Rectangle 206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914400"/>
          </a:xfrm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ar-EG" sz="2000"/>
              <a:t>Bode Plot Magnitude for 100(1 + jw/10)/(1 + jw/1)(1 + jw/500)</a:t>
            </a:r>
          </a:p>
        </p:txBody>
      </p:sp>
      <p:pic>
        <p:nvPicPr>
          <p:cNvPr id="67593" name="Picture 2057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99060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4" name="Text Box 2058"/>
          <p:cNvSpPr txBox="1">
            <a:spLocks noChangeArrowheads="1"/>
          </p:cNvSpPr>
          <p:nvPr/>
        </p:nvSpPr>
        <p:spPr bwMode="auto">
          <a:xfrm>
            <a:off x="1812925" y="1203325"/>
            <a:ext cx="481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1                           1                           1                           1                          1                           1</a:t>
            </a:r>
          </a:p>
        </p:txBody>
      </p:sp>
      <p:sp>
        <p:nvSpPr>
          <p:cNvPr id="67595" name="Text Box 2059"/>
          <p:cNvSpPr txBox="1">
            <a:spLocks noChangeArrowheads="1"/>
          </p:cNvSpPr>
          <p:nvPr/>
        </p:nvSpPr>
        <p:spPr bwMode="auto">
          <a:xfrm>
            <a:off x="4038600" y="5791200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67596" name="Text Box 2060"/>
          <p:cNvSpPr txBox="1">
            <a:spLocks noChangeArrowheads="1"/>
          </p:cNvSpPr>
          <p:nvPr/>
        </p:nvSpPr>
        <p:spPr bwMode="auto">
          <a:xfrm>
            <a:off x="609600" y="32766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67597" name="Text Box 2061"/>
          <p:cNvSpPr txBox="1">
            <a:spLocks noChangeArrowheads="1"/>
          </p:cNvSpPr>
          <p:nvPr/>
        </p:nvSpPr>
        <p:spPr bwMode="auto">
          <a:xfrm>
            <a:off x="6842125" y="3287713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67598" name="Rectangle 2062"/>
          <p:cNvSpPr>
            <a:spLocks noChangeArrowheads="1"/>
          </p:cNvSpPr>
          <p:nvPr/>
        </p:nvSpPr>
        <p:spPr bwMode="auto">
          <a:xfrm>
            <a:off x="9144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endParaRPr lang="en-US" altLang="ar-EG" sz="280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ar-EG" sz="2800"/>
          </a:p>
        </p:txBody>
      </p:sp>
      <p:sp>
        <p:nvSpPr>
          <p:cNvPr id="67600" name="Text Box 2064"/>
          <p:cNvSpPr txBox="1">
            <a:spLocks noChangeArrowheads="1"/>
          </p:cNvSpPr>
          <p:nvPr/>
        </p:nvSpPr>
        <p:spPr bwMode="auto">
          <a:xfrm>
            <a:off x="1431925" y="33893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7601" name="Text Box 2065"/>
          <p:cNvSpPr txBox="1">
            <a:spLocks noChangeArrowheads="1"/>
          </p:cNvSpPr>
          <p:nvPr/>
        </p:nvSpPr>
        <p:spPr bwMode="auto">
          <a:xfrm>
            <a:off x="1355725" y="27035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7602" name="Text Box 2066"/>
          <p:cNvSpPr txBox="1">
            <a:spLocks noChangeArrowheads="1"/>
          </p:cNvSpPr>
          <p:nvPr/>
        </p:nvSpPr>
        <p:spPr bwMode="auto">
          <a:xfrm>
            <a:off x="1355725" y="19415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</a:t>
            </a:r>
          </a:p>
        </p:txBody>
      </p:sp>
      <p:sp>
        <p:nvSpPr>
          <p:cNvPr id="67603" name="Text Box 2067"/>
          <p:cNvSpPr txBox="1">
            <a:spLocks noChangeArrowheads="1"/>
          </p:cNvSpPr>
          <p:nvPr/>
        </p:nvSpPr>
        <p:spPr bwMode="auto">
          <a:xfrm>
            <a:off x="1431925" y="19415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7604" name="Text Box 2068"/>
          <p:cNvSpPr txBox="1">
            <a:spLocks noChangeArrowheads="1"/>
          </p:cNvSpPr>
          <p:nvPr/>
        </p:nvSpPr>
        <p:spPr bwMode="auto">
          <a:xfrm>
            <a:off x="1279525" y="40751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7605" name="Text Box 2069"/>
          <p:cNvSpPr txBox="1">
            <a:spLocks noChangeArrowheads="1"/>
          </p:cNvSpPr>
          <p:nvPr/>
        </p:nvSpPr>
        <p:spPr bwMode="auto">
          <a:xfrm>
            <a:off x="1289050" y="54467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67606" name="Text Box 2070"/>
          <p:cNvSpPr txBox="1">
            <a:spLocks noChangeArrowheads="1"/>
          </p:cNvSpPr>
          <p:nvPr/>
        </p:nvSpPr>
        <p:spPr bwMode="auto">
          <a:xfrm>
            <a:off x="1371600" y="1295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67607" name="Text Box 2071"/>
          <p:cNvSpPr txBox="1">
            <a:spLocks noChangeArrowheads="1"/>
          </p:cNvSpPr>
          <p:nvPr/>
        </p:nvSpPr>
        <p:spPr bwMode="auto">
          <a:xfrm>
            <a:off x="1279525" y="48371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67608" name="Line 2072"/>
          <p:cNvSpPr>
            <a:spLocks noChangeShapeType="1"/>
          </p:cNvSpPr>
          <p:nvPr/>
        </p:nvSpPr>
        <p:spPr bwMode="auto">
          <a:xfrm>
            <a:off x="1828800" y="21336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7609" name="Line 2073"/>
          <p:cNvSpPr>
            <a:spLocks noChangeShapeType="1"/>
          </p:cNvSpPr>
          <p:nvPr/>
        </p:nvSpPr>
        <p:spPr bwMode="auto">
          <a:xfrm>
            <a:off x="2743200" y="2133600"/>
            <a:ext cx="990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7610" name="Line 2074"/>
          <p:cNvSpPr>
            <a:spLocks noChangeShapeType="1"/>
          </p:cNvSpPr>
          <p:nvPr/>
        </p:nvSpPr>
        <p:spPr bwMode="auto">
          <a:xfrm>
            <a:off x="3733800" y="2819400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7611" name="Line 2075"/>
          <p:cNvSpPr>
            <a:spLocks noChangeShapeType="1"/>
          </p:cNvSpPr>
          <p:nvPr/>
        </p:nvSpPr>
        <p:spPr bwMode="auto">
          <a:xfrm>
            <a:off x="5334000" y="2819400"/>
            <a:ext cx="1295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7612" name="Text Box 2076"/>
          <p:cNvSpPr txBox="1">
            <a:spLocks noChangeArrowheads="1"/>
          </p:cNvSpPr>
          <p:nvPr/>
        </p:nvSpPr>
        <p:spPr bwMode="auto">
          <a:xfrm>
            <a:off x="1660525" y="5675313"/>
            <a:ext cx="5175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0.1                     1                      10                     100                  1000              10000</a:t>
            </a:r>
          </a:p>
        </p:txBody>
      </p:sp>
    </p:spTree>
    <p:extLst>
      <p:ext uri="{BB962C8B-B14F-4D97-AF65-F5344CB8AC3E}">
        <p14:creationId xmlns:p14="http://schemas.microsoft.com/office/powerpoint/2010/main" val="30028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026"/>
          <p:cNvSpPr txBox="1">
            <a:spLocks noChangeArrowheads="1"/>
          </p:cNvSpPr>
          <p:nvPr/>
        </p:nvSpPr>
        <p:spPr bwMode="auto">
          <a:xfrm>
            <a:off x="1600200" y="0"/>
            <a:ext cx="5807075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Using Matlab For Frequency Response</a:t>
            </a:r>
          </a:p>
        </p:txBody>
      </p:sp>
      <p:sp>
        <p:nvSpPr>
          <p:cNvPr id="68611" name="Text Box 1027"/>
          <p:cNvSpPr txBox="1">
            <a:spLocks noChangeArrowheads="1"/>
          </p:cNvSpPr>
          <p:nvPr/>
        </p:nvSpPr>
        <p:spPr bwMode="auto">
          <a:xfrm>
            <a:off x="288925" y="803275"/>
            <a:ext cx="15875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Instruction</a:t>
            </a:r>
            <a:r>
              <a:rPr lang="en-US" altLang="ar-EG" sz="2400"/>
              <a:t>:</a:t>
            </a:r>
          </a:p>
        </p:txBody>
      </p:sp>
      <p:sp>
        <p:nvSpPr>
          <p:cNvPr id="68612" name="Text Box 1028"/>
          <p:cNvSpPr txBox="1">
            <a:spLocks noChangeArrowheads="1"/>
          </p:cNvSpPr>
          <p:nvPr/>
        </p:nvSpPr>
        <p:spPr bwMode="auto">
          <a:xfrm>
            <a:off x="1965325" y="803275"/>
            <a:ext cx="67008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We can use Matlab to run the frequency response for</a:t>
            </a:r>
          </a:p>
          <a:p>
            <a:r>
              <a:rPr lang="en-US" altLang="ar-EG" sz="2400"/>
              <a:t>the previous example.  We place the transfer function</a:t>
            </a:r>
          </a:p>
          <a:p>
            <a:r>
              <a:rPr lang="en-US" altLang="ar-EG" sz="2400"/>
              <a:t>in the form:</a:t>
            </a:r>
          </a:p>
        </p:txBody>
      </p:sp>
      <p:graphicFrame>
        <p:nvGraphicFramePr>
          <p:cNvPr id="68613" name="Object 1029"/>
          <p:cNvGraphicFramePr>
            <a:graphicFrameLocks noChangeAspect="1"/>
          </p:cNvGraphicFramePr>
          <p:nvPr/>
        </p:nvGraphicFramePr>
        <p:xfrm>
          <a:off x="2895600" y="2209800"/>
          <a:ext cx="325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5" name="Equation" r:id="rId3" imgW="3251160" imgH="609480" progId="Equation.3">
                  <p:embed/>
                </p:oleObj>
              </mc:Choice>
              <mc:Fallback>
                <p:oleObj name="Equation" r:id="rId3" imgW="3251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3251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1030"/>
          <p:cNvSpPr txBox="1">
            <a:spLocks noChangeArrowheads="1"/>
          </p:cNvSpPr>
          <p:nvPr/>
        </p:nvSpPr>
        <p:spPr bwMode="auto">
          <a:xfrm>
            <a:off x="381000" y="2971800"/>
            <a:ext cx="272097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The Matlab Program</a:t>
            </a:r>
          </a:p>
        </p:txBody>
      </p:sp>
      <p:sp>
        <p:nvSpPr>
          <p:cNvPr id="68615" name="Text Box 1031"/>
          <p:cNvSpPr txBox="1">
            <a:spLocks noChangeArrowheads="1"/>
          </p:cNvSpPr>
          <p:nvPr/>
        </p:nvSpPr>
        <p:spPr bwMode="auto">
          <a:xfrm>
            <a:off x="2209800" y="3505200"/>
            <a:ext cx="2784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num = [5000 50000];</a:t>
            </a:r>
          </a:p>
          <a:p>
            <a:r>
              <a:rPr lang="en-US" altLang="ar-EG" sz="2400"/>
              <a:t>den = [1 501 500];</a:t>
            </a:r>
          </a:p>
          <a:p>
            <a:r>
              <a:rPr lang="en-US" altLang="ar-EG" sz="2400"/>
              <a:t>Bode (num,den)</a:t>
            </a:r>
          </a:p>
        </p:txBody>
      </p:sp>
      <p:sp>
        <p:nvSpPr>
          <p:cNvPr id="68618" name="Text Box 1034"/>
          <p:cNvSpPr txBox="1">
            <a:spLocks noChangeArrowheads="1"/>
          </p:cNvSpPr>
          <p:nvPr/>
        </p:nvSpPr>
        <p:spPr bwMode="auto">
          <a:xfrm>
            <a:off x="914400" y="4876800"/>
            <a:ext cx="7499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In the following slide, the resulting magnitude and phase plots (exact)</a:t>
            </a:r>
          </a:p>
          <a:p>
            <a:r>
              <a:rPr lang="en-US" altLang="ar-EG"/>
              <a:t>are shown in light color (blue).  The approximate plot for the magnitude</a:t>
            </a:r>
          </a:p>
          <a:p>
            <a:r>
              <a:rPr lang="en-US" altLang="ar-EG"/>
              <a:t>(Bode) is shown in heavy lines (red).  We see the 3 dB errors at the</a:t>
            </a:r>
          </a:p>
          <a:p>
            <a:r>
              <a:rPr lang="en-US" altLang="ar-EG"/>
              <a:t>corner frequencies.</a:t>
            </a:r>
          </a:p>
        </p:txBody>
      </p:sp>
    </p:spTree>
    <p:extLst>
      <p:ext uri="{BB962C8B-B14F-4D97-AF65-F5344CB8AC3E}">
        <p14:creationId xmlns:p14="http://schemas.microsoft.com/office/powerpoint/2010/main" val="14654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848600" cy="58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5" name="Line 1027"/>
          <p:cNvSpPr>
            <a:spLocks noChangeShapeType="1"/>
          </p:cNvSpPr>
          <p:nvPr/>
        </p:nvSpPr>
        <p:spPr bwMode="auto">
          <a:xfrm>
            <a:off x="6172200" y="1295400"/>
            <a:ext cx="0" cy="1905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36" name="Line 1028"/>
          <p:cNvSpPr>
            <a:spLocks noChangeShapeType="1"/>
          </p:cNvSpPr>
          <p:nvPr/>
        </p:nvSpPr>
        <p:spPr bwMode="auto">
          <a:xfrm>
            <a:off x="1981200" y="20574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37" name="Text Box 1029"/>
          <p:cNvSpPr txBox="1">
            <a:spLocks noChangeArrowheads="1"/>
          </p:cNvSpPr>
          <p:nvPr/>
        </p:nvSpPr>
        <p:spPr bwMode="auto">
          <a:xfrm>
            <a:off x="2879725" y="32369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</a:t>
            </a:r>
          </a:p>
        </p:txBody>
      </p:sp>
      <p:sp>
        <p:nvSpPr>
          <p:cNvPr id="69638" name="Text Box 1030"/>
          <p:cNvSpPr txBox="1">
            <a:spLocks noChangeArrowheads="1"/>
          </p:cNvSpPr>
          <p:nvPr/>
        </p:nvSpPr>
        <p:spPr bwMode="auto">
          <a:xfrm>
            <a:off x="4098925" y="32369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</a:t>
            </a:r>
          </a:p>
        </p:txBody>
      </p:sp>
      <p:sp>
        <p:nvSpPr>
          <p:cNvPr id="69639" name="Text Box 1031"/>
          <p:cNvSpPr txBox="1">
            <a:spLocks noChangeArrowheads="1"/>
          </p:cNvSpPr>
          <p:nvPr/>
        </p:nvSpPr>
        <p:spPr bwMode="auto">
          <a:xfrm>
            <a:off x="5241925" y="32369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100</a:t>
            </a:r>
          </a:p>
        </p:txBody>
      </p:sp>
      <p:sp>
        <p:nvSpPr>
          <p:cNvPr id="69640" name="Line 1032"/>
          <p:cNvSpPr>
            <a:spLocks noChangeShapeType="1"/>
          </p:cNvSpPr>
          <p:nvPr/>
        </p:nvSpPr>
        <p:spPr bwMode="auto">
          <a:xfrm>
            <a:off x="3048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1" name="Line 1033"/>
          <p:cNvSpPr>
            <a:spLocks noChangeShapeType="1"/>
          </p:cNvSpPr>
          <p:nvPr/>
        </p:nvSpPr>
        <p:spPr bwMode="auto">
          <a:xfrm>
            <a:off x="4191000" y="1295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2" name="Line 1034"/>
          <p:cNvSpPr>
            <a:spLocks noChangeShapeType="1"/>
          </p:cNvSpPr>
          <p:nvPr/>
        </p:nvSpPr>
        <p:spPr bwMode="auto">
          <a:xfrm>
            <a:off x="5334000" y="1295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3" name="Line 1035"/>
          <p:cNvSpPr>
            <a:spLocks noChangeShapeType="1"/>
          </p:cNvSpPr>
          <p:nvPr/>
        </p:nvSpPr>
        <p:spPr bwMode="auto">
          <a:xfrm>
            <a:off x="6477000" y="1295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4" name="Line 1036"/>
          <p:cNvSpPr>
            <a:spLocks noChangeShapeType="1"/>
          </p:cNvSpPr>
          <p:nvPr/>
        </p:nvSpPr>
        <p:spPr bwMode="auto">
          <a:xfrm>
            <a:off x="1905000" y="2819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5" name="Line 1037"/>
          <p:cNvSpPr>
            <a:spLocks noChangeShapeType="1"/>
          </p:cNvSpPr>
          <p:nvPr/>
        </p:nvSpPr>
        <p:spPr bwMode="auto">
          <a:xfrm>
            <a:off x="1981200" y="12954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6" name="Line 1038"/>
          <p:cNvSpPr>
            <a:spLocks noChangeShapeType="1"/>
          </p:cNvSpPr>
          <p:nvPr/>
        </p:nvSpPr>
        <p:spPr bwMode="auto">
          <a:xfrm>
            <a:off x="3048000" y="1295400"/>
            <a:ext cx="11430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7" name="Line 1039"/>
          <p:cNvSpPr>
            <a:spLocks noChangeShapeType="1"/>
          </p:cNvSpPr>
          <p:nvPr/>
        </p:nvSpPr>
        <p:spPr bwMode="auto">
          <a:xfrm>
            <a:off x="4191000" y="20574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8" name="Line 1040"/>
          <p:cNvSpPr>
            <a:spLocks noChangeShapeType="1"/>
          </p:cNvSpPr>
          <p:nvPr/>
        </p:nvSpPr>
        <p:spPr bwMode="auto">
          <a:xfrm>
            <a:off x="6172200" y="2057400"/>
            <a:ext cx="15240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9649" name="Text Box 1041"/>
          <p:cNvSpPr txBox="1">
            <a:spLocks noChangeArrowheads="1"/>
          </p:cNvSpPr>
          <p:nvPr/>
        </p:nvSpPr>
        <p:spPr bwMode="auto">
          <a:xfrm>
            <a:off x="6003925" y="32369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500</a:t>
            </a:r>
          </a:p>
        </p:txBody>
      </p:sp>
      <p:graphicFrame>
        <p:nvGraphicFramePr>
          <p:cNvPr id="69650" name="Object 1042"/>
          <p:cNvGraphicFramePr>
            <a:graphicFrameLocks noChangeAspect="1"/>
          </p:cNvGraphicFramePr>
          <p:nvPr/>
        </p:nvGraphicFramePr>
        <p:xfrm>
          <a:off x="4038600" y="4800600"/>
          <a:ext cx="2209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9" name="Equation" r:id="rId4" imgW="2755800" imgH="596880" progId="Equation.3">
                  <p:embed/>
                </p:oleObj>
              </mc:Choice>
              <mc:Fallback>
                <p:oleObj name="Equation" r:id="rId4" imgW="2755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00600"/>
                        <a:ext cx="2209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1" name="Text Box 1043"/>
          <p:cNvSpPr txBox="1">
            <a:spLocks noChangeArrowheads="1"/>
          </p:cNvSpPr>
          <p:nvPr/>
        </p:nvSpPr>
        <p:spPr bwMode="auto">
          <a:xfrm>
            <a:off x="3048000" y="4876800"/>
            <a:ext cx="860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Bode for:</a:t>
            </a:r>
          </a:p>
        </p:txBody>
      </p:sp>
    </p:spTree>
    <p:extLst>
      <p:ext uri="{BB962C8B-B14F-4D97-AF65-F5344CB8AC3E}">
        <p14:creationId xmlns:p14="http://schemas.microsoft.com/office/powerpoint/2010/main" val="17808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026"/>
          <p:cNvSpPr txBox="1">
            <a:spLocks noChangeArrowheads="1"/>
          </p:cNvSpPr>
          <p:nvPr/>
        </p:nvSpPr>
        <p:spPr bwMode="auto">
          <a:xfrm>
            <a:off x="2590800" y="0"/>
            <a:ext cx="32131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Phase for Bode Plots</a:t>
            </a:r>
          </a:p>
        </p:txBody>
      </p:sp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288925" y="676275"/>
            <a:ext cx="16827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 u="sng"/>
              <a:t>Commen</a:t>
            </a:r>
            <a:r>
              <a:rPr lang="en-US" altLang="ar-EG" sz="2800"/>
              <a:t>t:</a:t>
            </a:r>
          </a:p>
        </p:txBody>
      </p:sp>
      <p:sp>
        <p:nvSpPr>
          <p:cNvPr id="70660" name="Text Box 1028"/>
          <p:cNvSpPr txBox="1">
            <a:spLocks noChangeArrowheads="1"/>
          </p:cNvSpPr>
          <p:nvPr/>
        </p:nvSpPr>
        <p:spPr bwMode="auto">
          <a:xfrm>
            <a:off x="2727325" y="12858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800"/>
          </a:p>
        </p:txBody>
      </p:sp>
      <p:sp>
        <p:nvSpPr>
          <p:cNvPr id="70661" name="Text Box 1029"/>
          <p:cNvSpPr txBox="1">
            <a:spLocks noChangeArrowheads="1"/>
          </p:cNvSpPr>
          <p:nvPr/>
        </p:nvSpPr>
        <p:spPr bwMode="auto">
          <a:xfrm>
            <a:off x="2041525" y="776288"/>
            <a:ext cx="63515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Generally, the phase for a Bode plot is not as easy to draw</a:t>
            </a:r>
          </a:p>
          <a:p>
            <a:r>
              <a:rPr lang="en-US" altLang="ar-EG"/>
              <a:t>or approximate as the magnitude.  In this course we will use</a:t>
            </a:r>
          </a:p>
          <a:p>
            <a:r>
              <a:rPr lang="en-US" altLang="ar-EG"/>
              <a:t>an analytical method for determining the phase if we want to</a:t>
            </a:r>
          </a:p>
          <a:p>
            <a:r>
              <a:rPr lang="en-US" altLang="ar-EG"/>
              <a:t>make a sketch of the phase.  </a:t>
            </a:r>
          </a:p>
        </p:txBody>
      </p:sp>
      <p:sp>
        <p:nvSpPr>
          <p:cNvPr id="70662" name="Text Box 1030"/>
          <p:cNvSpPr txBox="1">
            <a:spLocks noChangeArrowheads="1"/>
          </p:cNvSpPr>
          <p:nvPr/>
        </p:nvSpPr>
        <p:spPr bwMode="auto">
          <a:xfrm>
            <a:off x="288925" y="2124075"/>
            <a:ext cx="18415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 u="sng"/>
              <a:t>Illustration</a:t>
            </a:r>
            <a:r>
              <a:rPr lang="en-US" altLang="ar-EG" sz="2800"/>
              <a:t>:</a:t>
            </a:r>
          </a:p>
        </p:txBody>
      </p:sp>
      <p:sp>
        <p:nvSpPr>
          <p:cNvPr id="70663" name="Text Box 1031"/>
          <p:cNvSpPr txBox="1">
            <a:spLocks noChangeArrowheads="1"/>
          </p:cNvSpPr>
          <p:nvPr/>
        </p:nvSpPr>
        <p:spPr bwMode="auto">
          <a:xfrm>
            <a:off x="2117725" y="20478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800"/>
          </a:p>
        </p:txBody>
      </p:sp>
      <p:sp>
        <p:nvSpPr>
          <p:cNvPr id="70664" name="Text Box 1032"/>
          <p:cNvSpPr txBox="1">
            <a:spLocks noChangeArrowheads="1"/>
          </p:cNvSpPr>
          <p:nvPr/>
        </p:nvSpPr>
        <p:spPr bwMode="auto">
          <a:xfrm>
            <a:off x="2117725" y="2224088"/>
            <a:ext cx="57880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/>
              <a:t>Consider the transfer function of the previous example.</a:t>
            </a:r>
          </a:p>
          <a:p>
            <a:r>
              <a:rPr lang="en-US" altLang="ar-EG"/>
              <a:t>We express the angle as follows:</a:t>
            </a:r>
          </a:p>
          <a:p>
            <a:endParaRPr lang="en-US" altLang="ar-EG"/>
          </a:p>
          <a:p>
            <a:endParaRPr lang="en-US" altLang="ar-EG"/>
          </a:p>
        </p:txBody>
      </p:sp>
      <p:graphicFrame>
        <p:nvGraphicFramePr>
          <p:cNvPr id="70665" name="Object 1033"/>
          <p:cNvGraphicFramePr>
            <a:graphicFrameLocks noChangeAspect="1"/>
          </p:cNvGraphicFramePr>
          <p:nvPr/>
        </p:nvGraphicFramePr>
        <p:xfrm>
          <a:off x="2317750" y="3282950"/>
          <a:ext cx="450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3" imgW="4508280" imgH="291960" progId="Equation.3">
                  <p:embed/>
                </p:oleObj>
              </mc:Choice>
              <mc:Fallback>
                <p:oleObj name="Equation" r:id="rId3" imgW="4508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282950"/>
                        <a:ext cx="4508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Text Box 1034"/>
          <p:cNvSpPr txBox="1">
            <a:spLocks noChangeArrowheads="1"/>
          </p:cNvSpPr>
          <p:nvPr/>
        </p:nvSpPr>
        <p:spPr bwMode="auto">
          <a:xfrm>
            <a:off x="2117725" y="3824288"/>
            <a:ext cx="60213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We are essentially taking the angle of each pole and zero.</a:t>
            </a:r>
          </a:p>
          <a:p>
            <a:r>
              <a:rPr lang="en-US" altLang="ar-EG"/>
              <a:t>Each of these are expressed as the tan</a:t>
            </a:r>
            <a:r>
              <a:rPr lang="en-US" altLang="ar-EG" baseline="30000"/>
              <a:t>-1</a:t>
            </a:r>
            <a:r>
              <a:rPr lang="en-US" altLang="ar-EG"/>
              <a:t>(j part/real part)</a:t>
            </a:r>
          </a:p>
          <a:p>
            <a:endParaRPr lang="en-US" altLang="ar-EG"/>
          </a:p>
        </p:txBody>
      </p:sp>
      <p:sp>
        <p:nvSpPr>
          <p:cNvPr id="70667" name="Text Box 1035"/>
          <p:cNvSpPr txBox="1">
            <a:spLocks noChangeArrowheads="1"/>
          </p:cNvSpPr>
          <p:nvPr/>
        </p:nvSpPr>
        <p:spPr bwMode="auto">
          <a:xfrm>
            <a:off x="2117725" y="4662488"/>
            <a:ext cx="6561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Usually, about 10 to 15 calculations are sufficient to determine</a:t>
            </a:r>
          </a:p>
          <a:p>
            <a:r>
              <a:rPr lang="en-US" altLang="ar-EG"/>
              <a:t>a good idea of what is happening to the phase.</a:t>
            </a:r>
          </a:p>
        </p:txBody>
      </p:sp>
    </p:spTree>
    <p:extLst>
      <p:ext uri="{BB962C8B-B14F-4D97-AF65-F5344CB8AC3E}">
        <p14:creationId xmlns:p14="http://schemas.microsoft.com/office/powerpoint/2010/main" val="2807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026"/>
          <p:cNvSpPr txBox="1">
            <a:spLocks noChangeArrowheads="1"/>
          </p:cNvSpPr>
          <p:nvPr/>
        </p:nvSpPr>
        <p:spPr bwMode="auto">
          <a:xfrm>
            <a:off x="3108325" y="-9525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441325" y="650875"/>
            <a:ext cx="157797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Example 2</a:t>
            </a:r>
            <a:r>
              <a:rPr lang="en-US" altLang="ar-EG" sz="2400"/>
              <a:t>:</a:t>
            </a:r>
          </a:p>
        </p:txBody>
      </p:sp>
      <p:sp>
        <p:nvSpPr>
          <p:cNvPr id="71684" name="Text Box 1028"/>
          <p:cNvSpPr txBox="1">
            <a:spLocks noChangeArrowheads="1"/>
          </p:cNvSpPr>
          <p:nvPr/>
        </p:nvSpPr>
        <p:spPr bwMode="auto">
          <a:xfrm>
            <a:off x="2193925" y="700088"/>
            <a:ext cx="569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Given the transfer function.  Plot the Bode magnitude.</a:t>
            </a:r>
          </a:p>
        </p:txBody>
      </p:sp>
      <p:graphicFrame>
        <p:nvGraphicFramePr>
          <p:cNvPr id="71685" name="Object 1029"/>
          <p:cNvGraphicFramePr>
            <a:graphicFrameLocks noChangeAspect="1"/>
          </p:cNvGraphicFramePr>
          <p:nvPr/>
        </p:nvGraphicFramePr>
        <p:xfrm>
          <a:off x="3505200" y="1219200"/>
          <a:ext cx="1866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3" imgW="1866600" imgH="596880" progId="Equation.3">
                  <p:embed/>
                </p:oleObj>
              </mc:Choice>
              <mc:Fallback>
                <p:oleObj name="Equation" r:id="rId3" imgW="18666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19200"/>
                        <a:ext cx="18669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6" name="Picture 1030" descr="http://www.personal.dundee.ac.uk/~jrhewit/BODEPAPR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43325"/>
            <a:ext cx="57150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7" name="Text Box 1031"/>
          <p:cNvSpPr txBox="1">
            <a:spLocks noChangeArrowheads="1"/>
          </p:cNvSpPr>
          <p:nvPr/>
        </p:nvSpPr>
        <p:spPr bwMode="auto">
          <a:xfrm>
            <a:off x="2270125" y="1843088"/>
            <a:ext cx="3865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Consider first only the two terms of </a:t>
            </a:r>
          </a:p>
        </p:txBody>
      </p:sp>
      <p:graphicFrame>
        <p:nvGraphicFramePr>
          <p:cNvPr id="71688" name="Object 1032"/>
          <p:cNvGraphicFramePr>
            <a:graphicFrameLocks noChangeAspect="1"/>
          </p:cNvGraphicFramePr>
          <p:nvPr/>
        </p:nvGraphicFramePr>
        <p:xfrm>
          <a:off x="4038600" y="2286000"/>
          <a:ext cx="38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7" imgW="380880" imgH="596880" progId="Equation.3">
                  <p:embed/>
                </p:oleObj>
              </mc:Choice>
              <mc:Fallback>
                <p:oleObj name="Equation" r:id="rId7" imgW="3808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86000"/>
                        <a:ext cx="381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Text Box 1033"/>
          <p:cNvSpPr txBox="1">
            <a:spLocks noChangeArrowheads="1"/>
          </p:cNvSpPr>
          <p:nvPr/>
        </p:nvSpPr>
        <p:spPr bwMode="auto">
          <a:xfrm>
            <a:off x="2346325" y="2986088"/>
            <a:ext cx="595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Which, when expressed in dB, are;  20log100 – 20 logw.</a:t>
            </a:r>
          </a:p>
          <a:p>
            <a:r>
              <a:rPr lang="en-US" altLang="ar-EG"/>
              <a:t>This is plotted below.</a:t>
            </a:r>
          </a:p>
        </p:txBody>
      </p:sp>
      <p:sp>
        <p:nvSpPr>
          <p:cNvPr id="71690" name="Text Box 1034"/>
          <p:cNvSpPr txBox="1">
            <a:spLocks noChangeArrowheads="1"/>
          </p:cNvSpPr>
          <p:nvPr/>
        </p:nvSpPr>
        <p:spPr bwMode="auto">
          <a:xfrm>
            <a:off x="3260725" y="64373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</a:t>
            </a:r>
          </a:p>
        </p:txBody>
      </p:sp>
      <p:sp>
        <p:nvSpPr>
          <p:cNvPr id="71691" name="Text Box 1035"/>
          <p:cNvSpPr txBox="1">
            <a:spLocks noChangeArrowheads="1"/>
          </p:cNvSpPr>
          <p:nvPr/>
        </p:nvSpPr>
        <p:spPr bwMode="auto">
          <a:xfrm>
            <a:off x="2422525" y="50657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71692" name="Text Box 1036"/>
          <p:cNvSpPr txBox="1">
            <a:spLocks noChangeArrowheads="1"/>
          </p:cNvSpPr>
          <p:nvPr/>
        </p:nvSpPr>
        <p:spPr bwMode="auto">
          <a:xfrm>
            <a:off x="2362200" y="46847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71693" name="Text Box 1037"/>
          <p:cNvSpPr txBox="1">
            <a:spLocks noChangeArrowheads="1"/>
          </p:cNvSpPr>
          <p:nvPr/>
        </p:nvSpPr>
        <p:spPr bwMode="auto">
          <a:xfrm>
            <a:off x="2362200" y="42275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71694" name="Text Box 1038"/>
          <p:cNvSpPr txBox="1">
            <a:spLocks noChangeArrowheads="1"/>
          </p:cNvSpPr>
          <p:nvPr/>
        </p:nvSpPr>
        <p:spPr bwMode="auto">
          <a:xfrm>
            <a:off x="2286000" y="54467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71695" name="Line 1039"/>
          <p:cNvSpPr>
            <a:spLocks noChangeShapeType="1"/>
          </p:cNvSpPr>
          <p:nvPr/>
        </p:nvSpPr>
        <p:spPr bwMode="auto">
          <a:xfrm>
            <a:off x="2819400" y="3962400"/>
            <a:ext cx="1752600" cy="1295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1696" name="Text Box 1040"/>
          <p:cNvSpPr txBox="1">
            <a:spLocks noChangeArrowheads="1"/>
          </p:cNvSpPr>
          <p:nvPr/>
        </p:nvSpPr>
        <p:spPr bwMode="auto">
          <a:xfrm>
            <a:off x="6156325" y="4000500"/>
            <a:ext cx="59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The </a:t>
            </a:r>
          </a:p>
        </p:txBody>
      </p:sp>
      <p:sp>
        <p:nvSpPr>
          <p:cNvPr id="71697" name="Line 1041"/>
          <p:cNvSpPr>
            <a:spLocks noChangeShapeType="1"/>
          </p:cNvSpPr>
          <p:nvPr/>
        </p:nvSpPr>
        <p:spPr bwMode="auto">
          <a:xfrm>
            <a:off x="6934200" y="41910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1698" name="Text Box 1042"/>
          <p:cNvSpPr txBox="1">
            <a:spLocks noChangeArrowheads="1"/>
          </p:cNvSpPr>
          <p:nvPr/>
        </p:nvSpPr>
        <p:spPr bwMode="auto">
          <a:xfrm>
            <a:off x="7680325" y="4000500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is</a:t>
            </a:r>
          </a:p>
          <a:p>
            <a:endParaRPr lang="en-US" altLang="ar-EG" sz="1800"/>
          </a:p>
        </p:txBody>
      </p:sp>
      <p:sp>
        <p:nvSpPr>
          <p:cNvPr id="71699" name="Text Box 1043"/>
          <p:cNvSpPr txBox="1">
            <a:spLocks noChangeArrowheads="1"/>
          </p:cNvSpPr>
          <p:nvPr/>
        </p:nvSpPr>
        <p:spPr bwMode="auto">
          <a:xfrm>
            <a:off x="6003925" y="4305300"/>
            <a:ext cx="2279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a tentative line we use </a:t>
            </a:r>
          </a:p>
          <a:p>
            <a:r>
              <a:rPr lang="en-US" altLang="ar-EG" sz="1800"/>
              <a:t>until we encounter the </a:t>
            </a:r>
          </a:p>
          <a:p>
            <a:r>
              <a:rPr lang="en-US" altLang="ar-EG" sz="1800"/>
              <a:t>first pole(s) or zero(s)</a:t>
            </a:r>
          </a:p>
          <a:p>
            <a:r>
              <a:rPr lang="en-US" altLang="ar-EG" sz="1800"/>
              <a:t>not at the origin.</a:t>
            </a:r>
          </a:p>
        </p:txBody>
      </p:sp>
      <p:sp>
        <p:nvSpPr>
          <p:cNvPr id="71700" name="Text Box 1044"/>
          <p:cNvSpPr txBox="1">
            <a:spLocks noChangeArrowheads="1"/>
          </p:cNvSpPr>
          <p:nvPr/>
        </p:nvSpPr>
        <p:spPr bwMode="auto">
          <a:xfrm>
            <a:off x="3870325" y="4379913"/>
            <a:ext cx="795338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-20db/dec</a:t>
            </a:r>
          </a:p>
        </p:txBody>
      </p:sp>
      <p:sp>
        <p:nvSpPr>
          <p:cNvPr id="71702" name="Text Box 1046"/>
          <p:cNvSpPr txBox="1">
            <a:spLocks noChangeArrowheads="1"/>
          </p:cNvSpPr>
          <p:nvPr/>
        </p:nvSpPr>
        <p:spPr bwMode="auto">
          <a:xfrm>
            <a:off x="1660525" y="4710113"/>
            <a:ext cx="420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dB</a:t>
            </a:r>
          </a:p>
        </p:txBody>
      </p:sp>
      <p:sp>
        <p:nvSpPr>
          <p:cNvPr id="71703" name="Text Box 1047"/>
          <p:cNvSpPr txBox="1">
            <a:spLocks noChangeArrowheads="1"/>
          </p:cNvSpPr>
          <p:nvPr/>
        </p:nvSpPr>
        <p:spPr bwMode="auto">
          <a:xfrm>
            <a:off x="3886200" y="6400800"/>
            <a:ext cx="1089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>
                <a:sym typeface="Symbol" pitchFamily="18" charset="2"/>
              </a:rPr>
              <a:t> (rad/sec)</a:t>
            </a:r>
            <a:endParaRPr lang="en-US" altLang="ar-EG" sz="1600"/>
          </a:p>
        </p:txBody>
      </p:sp>
    </p:spTree>
    <p:extLst>
      <p:ext uri="{BB962C8B-B14F-4D97-AF65-F5344CB8AC3E}">
        <p14:creationId xmlns:p14="http://schemas.microsoft.com/office/powerpoint/2010/main" val="38283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050" descr="http://www.personal.dundee.ac.uk/~jrhewit/BODEPAPR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82738"/>
            <a:ext cx="9677400" cy="52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Text Box 2051"/>
          <p:cNvSpPr txBox="1">
            <a:spLocks noChangeArrowheads="1"/>
          </p:cNvSpPr>
          <p:nvPr/>
        </p:nvSpPr>
        <p:spPr bwMode="auto">
          <a:xfrm>
            <a:off x="1263650" y="2070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400"/>
          </a:p>
        </p:txBody>
      </p:sp>
      <p:pic>
        <p:nvPicPr>
          <p:cNvPr id="62468" name="Picture 2052" descr="http://www.personal.dundee.ac.uk/~jrhewit/BODEPAPR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590675"/>
            <a:ext cx="9677400" cy="52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9" name="Text Box 2053"/>
          <p:cNvSpPr txBox="1">
            <a:spLocks noChangeArrowheads="1"/>
          </p:cNvSpPr>
          <p:nvPr/>
        </p:nvSpPr>
        <p:spPr bwMode="auto">
          <a:xfrm>
            <a:off x="1541463" y="1752600"/>
            <a:ext cx="4914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1                           1                             1                           1                            1                          1</a:t>
            </a:r>
          </a:p>
        </p:txBody>
      </p:sp>
      <p:sp>
        <p:nvSpPr>
          <p:cNvPr id="62470" name="Text Box 2054"/>
          <p:cNvSpPr txBox="1">
            <a:spLocks noChangeArrowheads="1"/>
          </p:cNvSpPr>
          <p:nvPr/>
        </p:nvSpPr>
        <p:spPr bwMode="auto">
          <a:xfrm>
            <a:off x="3281363" y="6515100"/>
            <a:ext cx="973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62471" name="Text Box 2055"/>
          <p:cNvSpPr txBox="1">
            <a:spLocks noChangeArrowheads="1"/>
          </p:cNvSpPr>
          <p:nvPr/>
        </p:nvSpPr>
        <p:spPr bwMode="auto">
          <a:xfrm>
            <a:off x="0" y="38481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62472" name="Text Box 2056"/>
          <p:cNvSpPr txBox="1">
            <a:spLocks noChangeArrowheads="1"/>
          </p:cNvSpPr>
          <p:nvPr/>
        </p:nvSpPr>
        <p:spPr bwMode="auto">
          <a:xfrm>
            <a:off x="6864350" y="3771900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62473" name="Text Box 2057"/>
          <p:cNvSpPr txBox="1">
            <a:spLocks noChangeArrowheads="1"/>
          </p:cNvSpPr>
          <p:nvPr/>
        </p:nvSpPr>
        <p:spPr bwMode="auto">
          <a:xfrm>
            <a:off x="1262063" y="39131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2474" name="Text Box 2058"/>
          <p:cNvSpPr txBox="1">
            <a:spLocks noChangeArrowheads="1"/>
          </p:cNvSpPr>
          <p:nvPr/>
        </p:nvSpPr>
        <p:spPr bwMode="auto">
          <a:xfrm>
            <a:off x="1185863" y="32273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2475" name="Text Box 2059"/>
          <p:cNvSpPr txBox="1">
            <a:spLocks noChangeArrowheads="1"/>
          </p:cNvSpPr>
          <p:nvPr/>
        </p:nvSpPr>
        <p:spPr bwMode="auto">
          <a:xfrm>
            <a:off x="1185863" y="2617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62476" name="Text Box 2060"/>
          <p:cNvSpPr txBox="1">
            <a:spLocks noChangeArrowheads="1"/>
          </p:cNvSpPr>
          <p:nvPr/>
        </p:nvSpPr>
        <p:spPr bwMode="auto">
          <a:xfrm>
            <a:off x="1169988" y="1855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62477" name="Text Box 2061"/>
          <p:cNvSpPr txBox="1">
            <a:spLocks noChangeArrowheads="1"/>
          </p:cNvSpPr>
          <p:nvPr/>
        </p:nvSpPr>
        <p:spPr bwMode="auto">
          <a:xfrm>
            <a:off x="1109663" y="45989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2478" name="Text Box 2062"/>
          <p:cNvSpPr txBox="1">
            <a:spLocks noChangeArrowheads="1"/>
          </p:cNvSpPr>
          <p:nvPr/>
        </p:nvSpPr>
        <p:spPr bwMode="auto">
          <a:xfrm>
            <a:off x="1119188" y="52847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62479" name="Text Box 2063"/>
          <p:cNvSpPr txBox="1">
            <a:spLocks noChangeArrowheads="1"/>
          </p:cNvSpPr>
          <p:nvPr/>
        </p:nvSpPr>
        <p:spPr bwMode="auto">
          <a:xfrm>
            <a:off x="1119188" y="59705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62480" name="Text Box 2064"/>
          <p:cNvSpPr txBox="1">
            <a:spLocks noChangeArrowheads="1"/>
          </p:cNvSpPr>
          <p:nvPr/>
        </p:nvSpPr>
        <p:spPr bwMode="auto">
          <a:xfrm>
            <a:off x="2481263" y="6199188"/>
            <a:ext cx="3232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1                     10                    100                   1000</a:t>
            </a:r>
          </a:p>
        </p:txBody>
      </p:sp>
      <p:sp>
        <p:nvSpPr>
          <p:cNvPr id="62481" name="Text Box 2065"/>
          <p:cNvSpPr txBox="1">
            <a:spLocks noChangeArrowheads="1"/>
          </p:cNvSpPr>
          <p:nvPr/>
        </p:nvSpPr>
        <p:spPr bwMode="auto">
          <a:xfrm>
            <a:off x="1566863" y="6199188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graphicFrame>
        <p:nvGraphicFramePr>
          <p:cNvPr id="62482" name="Object 2066"/>
          <p:cNvGraphicFramePr>
            <a:graphicFrameLocks noChangeAspect="1"/>
          </p:cNvGraphicFramePr>
          <p:nvPr/>
        </p:nvGraphicFramePr>
        <p:xfrm>
          <a:off x="6934200" y="4953000"/>
          <a:ext cx="1866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Equation" r:id="rId5" imgW="1866600" imgH="596880" progId="Equation.3">
                  <p:embed/>
                </p:oleObj>
              </mc:Choice>
              <mc:Fallback>
                <p:oleObj name="Equation" r:id="rId5" imgW="18666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18669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3" name="Text Box 2067"/>
          <p:cNvSpPr txBox="1">
            <a:spLocks noChangeArrowheads="1"/>
          </p:cNvSpPr>
          <p:nvPr/>
        </p:nvSpPr>
        <p:spPr bwMode="auto">
          <a:xfrm>
            <a:off x="1263650" y="2070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400"/>
          </a:p>
        </p:txBody>
      </p:sp>
      <p:sp>
        <p:nvSpPr>
          <p:cNvPr id="62485" name="Text Box 2069"/>
          <p:cNvSpPr txBox="1">
            <a:spLocks noChangeArrowheads="1"/>
          </p:cNvSpPr>
          <p:nvPr/>
        </p:nvSpPr>
        <p:spPr bwMode="auto">
          <a:xfrm>
            <a:off x="3281363" y="6515100"/>
            <a:ext cx="973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62486" name="Text Box 2070"/>
          <p:cNvSpPr txBox="1">
            <a:spLocks noChangeArrowheads="1"/>
          </p:cNvSpPr>
          <p:nvPr/>
        </p:nvSpPr>
        <p:spPr bwMode="auto">
          <a:xfrm>
            <a:off x="0" y="38481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62487" name="Text Box 2071"/>
          <p:cNvSpPr txBox="1">
            <a:spLocks noChangeArrowheads="1"/>
          </p:cNvSpPr>
          <p:nvPr/>
        </p:nvSpPr>
        <p:spPr bwMode="auto">
          <a:xfrm>
            <a:off x="6864350" y="3771900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62488" name="Text Box 2072"/>
          <p:cNvSpPr txBox="1">
            <a:spLocks noChangeArrowheads="1"/>
          </p:cNvSpPr>
          <p:nvPr/>
        </p:nvSpPr>
        <p:spPr bwMode="auto">
          <a:xfrm>
            <a:off x="1262063" y="39131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2489" name="Text Box 2073"/>
          <p:cNvSpPr txBox="1">
            <a:spLocks noChangeArrowheads="1"/>
          </p:cNvSpPr>
          <p:nvPr/>
        </p:nvSpPr>
        <p:spPr bwMode="auto">
          <a:xfrm>
            <a:off x="1185863" y="32273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2490" name="Text Box 2074"/>
          <p:cNvSpPr txBox="1">
            <a:spLocks noChangeArrowheads="1"/>
          </p:cNvSpPr>
          <p:nvPr/>
        </p:nvSpPr>
        <p:spPr bwMode="auto">
          <a:xfrm>
            <a:off x="1185863" y="2617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62491" name="Text Box 2075"/>
          <p:cNvSpPr txBox="1">
            <a:spLocks noChangeArrowheads="1"/>
          </p:cNvSpPr>
          <p:nvPr/>
        </p:nvSpPr>
        <p:spPr bwMode="auto">
          <a:xfrm>
            <a:off x="1169988" y="1855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62492" name="Text Box 2076"/>
          <p:cNvSpPr txBox="1">
            <a:spLocks noChangeArrowheads="1"/>
          </p:cNvSpPr>
          <p:nvPr/>
        </p:nvSpPr>
        <p:spPr bwMode="auto">
          <a:xfrm>
            <a:off x="1109663" y="45989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2493" name="Text Box 2077"/>
          <p:cNvSpPr txBox="1">
            <a:spLocks noChangeArrowheads="1"/>
          </p:cNvSpPr>
          <p:nvPr/>
        </p:nvSpPr>
        <p:spPr bwMode="auto">
          <a:xfrm>
            <a:off x="1119188" y="52847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62494" name="Text Box 2078"/>
          <p:cNvSpPr txBox="1">
            <a:spLocks noChangeArrowheads="1"/>
          </p:cNvSpPr>
          <p:nvPr/>
        </p:nvSpPr>
        <p:spPr bwMode="auto">
          <a:xfrm>
            <a:off x="1119188" y="59705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62495" name="Text Box 2079"/>
          <p:cNvSpPr txBox="1">
            <a:spLocks noChangeArrowheads="1"/>
          </p:cNvSpPr>
          <p:nvPr/>
        </p:nvSpPr>
        <p:spPr bwMode="auto">
          <a:xfrm>
            <a:off x="2481263" y="6199188"/>
            <a:ext cx="3232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1                     10                    100                   1000</a:t>
            </a:r>
          </a:p>
        </p:txBody>
      </p:sp>
      <p:sp>
        <p:nvSpPr>
          <p:cNvPr id="62496" name="Text Box 2080"/>
          <p:cNvSpPr txBox="1">
            <a:spLocks noChangeArrowheads="1"/>
          </p:cNvSpPr>
          <p:nvPr/>
        </p:nvSpPr>
        <p:spPr bwMode="auto">
          <a:xfrm>
            <a:off x="1566863" y="6199188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sp>
        <p:nvSpPr>
          <p:cNvPr id="62497" name="Text Box 2081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62498" name="Text Box 2082"/>
          <p:cNvSpPr txBox="1">
            <a:spLocks noChangeArrowheads="1"/>
          </p:cNvSpPr>
          <p:nvPr/>
        </p:nvSpPr>
        <p:spPr bwMode="auto">
          <a:xfrm>
            <a:off x="365125" y="746125"/>
            <a:ext cx="13462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Example 2</a:t>
            </a:r>
            <a:r>
              <a:rPr lang="en-US" altLang="ar-EG"/>
              <a:t>:</a:t>
            </a:r>
          </a:p>
        </p:txBody>
      </p:sp>
      <p:sp>
        <p:nvSpPr>
          <p:cNvPr id="62499" name="Text Box 2083"/>
          <p:cNvSpPr txBox="1">
            <a:spLocks noChangeArrowheads="1"/>
          </p:cNvSpPr>
          <p:nvPr/>
        </p:nvSpPr>
        <p:spPr bwMode="auto">
          <a:xfrm>
            <a:off x="1600200" y="746125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(continued)</a:t>
            </a:r>
          </a:p>
        </p:txBody>
      </p:sp>
      <p:sp>
        <p:nvSpPr>
          <p:cNvPr id="62500" name="Line 2084"/>
          <p:cNvSpPr>
            <a:spLocks noChangeShapeType="1"/>
          </p:cNvSpPr>
          <p:nvPr/>
        </p:nvSpPr>
        <p:spPr bwMode="auto">
          <a:xfrm>
            <a:off x="3505200" y="3352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2501" name="Line 2085"/>
          <p:cNvSpPr>
            <a:spLocks noChangeShapeType="1"/>
          </p:cNvSpPr>
          <p:nvPr/>
        </p:nvSpPr>
        <p:spPr bwMode="auto">
          <a:xfrm>
            <a:off x="4495800" y="3352800"/>
            <a:ext cx="15240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2502" name="Line 2086"/>
          <p:cNvSpPr>
            <a:spLocks noChangeShapeType="1"/>
          </p:cNvSpPr>
          <p:nvPr/>
        </p:nvSpPr>
        <p:spPr bwMode="auto">
          <a:xfrm>
            <a:off x="1676400" y="1981200"/>
            <a:ext cx="18288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2503" name="Text Box 2087"/>
          <p:cNvSpPr txBox="1">
            <a:spLocks noChangeArrowheads="1"/>
          </p:cNvSpPr>
          <p:nvPr/>
        </p:nvSpPr>
        <p:spPr bwMode="auto">
          <a:xfrm>
            <a:off x="2651125" y="2373313"/>
            <a:ext cx="89535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-20db/dec</a:t>
            </a:r>
          </a:p>
        </p:txBody>
      </p:sp>
      <p:sp>
        <p:nvSpPr>
          <p:cNvPr id="62504" name="Text Box 2088"/>
          <p:cNvSpPr txBox="1">
            <a:spLocks noChangeArrowheads="1"/>
          </p:cNvSpPr>
          <p:nvPr/>
        </p:nvSpPr>
        <p:spPr bwMode="auto">
          <a:xfrm>
            <a:off x="5013325" y="3821113"/>
            <a:ext cx="939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-40 db/dec</a:t>
            </a:r>
          </a:p>
        </p:txBody>
      </p:sp>
      <p:graphicFrame>
        <p:nvGraphicFramePr>
          <p:cNvPr id="62505" name="Object 2089"/>
          <p:cNvGraphicFramePr>
            <a:graphicFrameLocks noChangeAspect="1"/>
          </p:cNvGraphicFramePr>
          <p:nvPr/>
        </p:nvGraphicFramePr>
        <p:xfrm>
          <a:off x="3048000" y="1155700"/>
          <a:ext cx="1866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Equation" r:id="rId7" imgW="1866600" imgH="596880" progId="Equation.3">
                  <p:embed/>
                </p:oleObj>
              </mc:Choice>
              <mc:Fallback>
                <p:oleObj name="Equation" r:id="rId7" imgW="18666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55700"/>
                        <a:ext cx="18669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11" name="Text Box 2095"/>
          <p:cNvSpPr txBox="1">
            <a:spLocks noChangeArrowheads="1"/>
          </p:cNvSpPr>
          <p:nvPr/>
        </p:nvSpPr>
        <p:spPr bwMode="auto">
          <a:xfrm>
            <a:off x="3032125" y="746125"/>
            <a:ext cx="386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The completed plot is shown below.</a:t>
            </a:r>
          </a:p>
        </p:txBody>
      </p:sp>
    </p:spTree>
    <p:extLst>
      <p:ext uri="{BB962C8B-B14F-4D97-AF65-F5344CB8AC3E}">
        <p14:creationId xmlns:p14="http://schemas.microsoft.com/office/powerpoint/2010/main" val="29291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WordArt 5"/>
          <p:cNvSpPr>
            <a:spLocks noChangeArrowheads="1" noChangeShapeType="1" noTextEdit="1"/>
          </p:cNvSpPr>
          <p:nvPr/>
        </p:nvSpPr>
        <p:spPr bwMode="auto">
          <a:xfrm>
            <a:off x="3076575" y="2826808"/>
            <a:ext cx="289560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smtClean="0">
                <a:solidFill>
                  <a:schemeClr val="tx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Lecture (3)</a:t>
            </a:r>
            <a:endParaRPr lang="ar-EG" sz="7200" kern="10" dirty="0">
              <a:solidFill>
                <a:schemeClr val="tx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137233" name="Picture 17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486400"/>
            <a:ext cx="444341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4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486400"/>
            <a:ext cx="5219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6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598" y="511168"/>
            <a:ext cx="1741487" cy="1244600"/>
          </a:xfrm>
          <a:prstGeom prst="rect">
            <a:avLst/>
          </a:prstGeom>
        </p:spPr>
      </p:pic>
      <p:pic>
        <p:nvPicPr>
          <p:cNvPr id="11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1829" y="511169"/>
            <a:ext cx="1741487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94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508125" y="1870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400"/>
          </a:p>
        </p:txBody>
      </p:sp>
      <p:pic>
        <p:nvPicPr>
          <p:cNvPr id="93187" name="Picture 3" descr="http://www.personal.dundee.ac.uk/~jrhewit/BODEPAPR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99060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676400" y="1812925"/>
            <a:ext cx="481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1                           1                           1                           1                          1                           1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505200" y="6553200"/>
            <a:ext cx="973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85800" y="38100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ar-EG" sz="3200"/>
              <a:t> 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746125" y="471488"/>
            <a:ext cx="1355725" cy="406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Example 3: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050925" y="1128713"/>
            <a:ext cx="73818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 u="sng"/>
              <a:t>Given</a:t>
            </a:r>
            <a:r>
              <a:rPr lang="en-US" altLang="ar-EG" sz="1600"/>
              <a:t>:</a:t>
            </a:r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2416175" y="914400"/>
          <a:ext cx="27860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Equation" r:id="rId5" imgW="1625400" imgH="444240" progId="Equation.DSMT4">
                  <p:embed/>
                </p:oleObj>
              </mc:Choice>
              <mc:Fallback>
                <p:oleObj name="Equation" r:id="rId5" imgW="1625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914400"/>
                        <a:ext cx="278606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565525" y="635476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2590800" y="6361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4556125" y="635476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5470525" y="63611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100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355725" y="37703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1339850" y="44561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355725" y="51419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1339850" y="30845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1279525" y="58277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4572000" y="5835650"/>
            <a:ext cx="23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.</a:t>
            </a: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H="1" flipV="1">
            <a:off x="8077200" y="457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>
            <a:off x="2895600" y="2133600"/>
            <a:ext cx="838200" cy="1828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3733800" y="3962400"/>
            <a:ext cx="1219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953000" y="3962400"/>
            <a:ext cx="1676400" cy="2362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5851525" y="1128713"/>
            <a:ext cx="155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20log80 = 38 dB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413125" y="2500313"/>
            <a:ext cx="1082675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-60 dB/dec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5546725" y="4252913"/>
            <a:ext cx="1082675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-40 dB/dec</a:t>
            </a:r>
          </a:p>
        </p:txBody>
      </p:sp>
    </p:spTree>
    <p:extLst>
      <p:ext uri="{BB962C8B-B14F-4D97-AF65-F5344CB8AC3E}">
        <p14:creationId xmlns:p14="http://schemas.microsoft.com/office/powerpoint/2010/main" val="878863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263650" y="2070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400"/>
          </a:p>
        </p:txBody>
      </p:sp>
      <p:pic>
        <p:nvPicPr>
          <p:cNvPr id="92163" name="Picture 3" descr="http://www.personal.dundee.ac.uk/~jrhewit/BODEPAPR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600200"/>
            <a:ext cx="9677400" cy="5275263"/>
          </a:xfrm>
          <a:prstGeom prst="rect">
            <a:avLst/>
          </a:prstGeom>
          <a:solidFill>
            <a:srgbClr val="FF3300"/>
          </a:solidFill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41463" y="1633538"/>
            <a:ext cx="481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1                           1                           1                           1                          1                           1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81363" y="6515100"/>
            <a:ext cx="973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0" y="38481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864350" y="3771900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262063" y="39131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185863" y="32273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185863" y="2514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169988" y="1855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109663" y="45989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1119188" y="52847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119188" y="59705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481263" y="6199188"/>
            <a:ext cx="3232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1                     10                    100                   1000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1566863" y="6199188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1279525" y="8524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/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5867400" y="3200400"/>
            <a:ext cx="9699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-40 dB/dec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2286000" y="2895600"/>
            <a:ext cx="1055688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+ 20 dB/dec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990600" y="1143000"/>
            <a:ext cx="874713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Given</a:t>
            </a:r>
            <a:r>
              <a:rPr lang="en-US" altLang="ar-EG"/>
              <a:t>: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6918325" y="4510088"/>
            <a:ext cx="1501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Sort of a low</a:t>
            </a:r>
          </a:p>
          <a:p>
            <a:r>
              <a:rPr lang="en-US" altLang="ar-EG"/>
              <a:t>pass filter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746125" y="471488"/>
            <a:ext cx="1355725" cy="406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Example 4:</a:t>
            </a: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1676400" y="3733800"/>
            <a:ext cx="1219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5181600" y="2819400"/>
            <a:ext cx="1219200" cy="1600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803525" y="615632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2</a:t>
            </a:r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H="1">
            <a:off x="4191000" y="2819400"/>
            <a:ext cx="990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2895600" y="2819400"/>
            <a:ext cx="129540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92189" name="Object 29"/>
          <p:cNvGraphicFramePr>
            <a:graphicFrameLocks noChangeAspect="1"/>
          </p:cNvGraphicFramePr>
          <p:nvPr/>
        </p:nvGraphicFramePr>
        <p:xfrm>
          <a:off x="2514600" y="990600"/>
          <a:ext cx="36576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9" name="Equation" r:id="rId5" imgW="2298600" imgH="419040" progId="Equation.DSMT4">
                  <p:embed/>
                </p:oleObj>
              </mc:Choice>
              <mc:Fallback>
                <p:oleObj name="Equation" r:id="rId5" imgW="2298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36576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884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63650" y="2070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2400"/>
          </a:p>
        </p:txBody>
      </p:sp>
      <p:pic>
        <p:nvPicPr>
          <p:cNvPr id="72707" name="Picture 3" descr="http://www.personal.dundee.ac.uk/~jrhewit/BODEPAPR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590675"/>
            <a:ext cx="9677400" cy="527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541463" y="1633538"/>
            <a:ext cx="4819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1                           1                           1                           1                          1                           1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81363" y="6515100"/>
            <a:ext cx="973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>
                <a:sym typeface="Symbol" pitchFamily="18" charset="2"/>
              </a:rPr>
              <a:t> (rad/sec)</a:t>
            </a:r>
            <a:endParaRPr lang="en-US" altLang="ar-EG" sz="1400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0" y="3848100"/>
            <a:ext cx="763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dB Mag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6864350" y="3771900"/>
            <a:ext cx="1019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Phase (deg)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262063" y="3913188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1185863" y="32273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185863" y="2617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1169988" y="1855788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60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109663" y="45989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119188" y="52847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119188" y="5970588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-60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2481263" y="6199188"/>
            <a:ext cx="3232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1                     10                    100                   1000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1566863" y="6199188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1279525" y="8524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/>
          </a:p>
        </p:txBody>
      </p:sp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2514600" y="838200"/>
          <a:ext cx="313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5" imgW="3136680" imgH="609480" progId="Equation.3">
                  <p:embed/>
                </p:oleObj>
              </mc:Choice>
              <mc:Fallback>
                <p:oleObj name="Equation" r:id="rId5" imgW="31366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838200"/>
                        <a:ext cx="3136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1676400" y="40386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2590800" y="40386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3962400" y="5638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V="1">
            <a:off x="4495800" y="4038600"/>
            <a:ext cx="11430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5638800" y="4038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2895600" y="4038600"/>
            <a:ext cx="1066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3413125" y="4430713"/>
            <a:ext cx="9699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-40 dB/dec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5013325" y="5116513"/>
            <a:ext cx="1055688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+ 40 dB/dec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914400" y="609600"/>
            <a:ext cx="874713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Given:</a:t>
            </a: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6918325" y="4510088"/>
            <a:ext cx="1501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Sort of a low</a:t>
            </a:r>
          </a:p>
          <a:p>
            <a:r>
              <a:rPr lang="en-US" altLang="ar-EG"/>
              <a:t>pass filter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974725" y="1233488"/>
            <a:ext cx="12763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Example 5</a:t>
            </a:r>
          </a:p>
        </p:txBody>
      </p:sp>
    </p:spTree>
    <p:extLst>
      <p:ext uri="{BB962C8B-B14F-4D97-AF65-F5344CB8AC3E}">
        <p14:creationId xmlns:p14="http://schemas.microsoft.com/office/powerpoint/2010/main" val="943114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050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88067" name="Text Box 2051"/>
          <p:cNvSpPr txBox="1">
            <a:spLocks noChangeArrowheads="1"/>
          </p:cNvSpPr>
          <p:nvPr/>
        </p:nvSpPr>
        <p:spPr bwMode="auto">
          <a:xfrm>
            <a:off x="1279525" y="8524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/>
          </a:p>
        </p:txBody>
      </p:sp>
      <p:sp>
        <p:nvSpPr>
          <p:cNvPr id="88069" name="Text Box 2053"/>
          <p:cNvSpPr txBox="1">
            <a:spLocks noChangeArrowheads="1"/>
          </p:cNvSpPr>
          <p:nvPr/>
        </p:nvSpPr>
        <p:spPr bwMode="auto">
          <a:xfrm>
            <a:off x="974725" y="852488"/>
            <a:ext cx="874713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Given:</a:t>
            </a:r>
          </a:p>
        </p:txBody>
      </p:sp>
      <p:sp>
        <p:nvSpPr>
          <p:cNvPr id="88070" name="Text Box 2054"/>
          <p:cNvSpPr txBox="1">
            <a:spLocks noChangeArrowheads="1"/>
          </p:cNvSpPr>
          <p:nvPr/>
        </p:nvSpPr>
        <p:spPr bwMode="auto">
          <a:xfrm>
            <a:off x="1736725" y="852488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 </a:t>
            </a:r>
            <a:r>
              <a:rPr lang="en-US" altLang="ar-EG" sz="1400" b="1"/>
              <a:t>problem 11.15 text</a:t>
            </a:r>
          </a:p>
        </p:txBody>
      </p:sp>
      <p:graphicFrame>
        <p:nvGraphicFramePr>
          <p:cNvPr id="88071" name="Object 2055"/>
          <p:cNvGraphicFramePr>
            <a:graphicFrameLocks noChangeAspect="1"/>
          </p:cNvGraphicFramePr>
          <p:nvPr/>
        </p:nvGraphicFramePr>
        <p:xfrm>
          <a:off x="2057400" y="1524000"/>
          <a:ext cx="5219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Equation" r:id="rId3" imgW="5219640" imgH="596880" progId="Equation.3">
                  <p:embed/>
                </p:oleObj>
              </mc:Choice>
              <mc:Fallback>
                <p:oleObj name="Equation" r:id="rId3" imgW="521964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52197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72" name="Picture 2056" descr="http://www.personal.dundee.ac.uk/~jrhewit/BODEPAPR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88392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3" name="Text Box 2057"/>
          <p:cNvSpPr txBox="1">
            <a:spLocks noChangeArrowheads="1"/>
          </p:cNvSpPr>
          <p:nvPr/>
        </p:nvSpPr>
        <p:spPr bwMode="auto">
          <a:xfrm>
            <a:off x="2438400" y="6430963"/>
            <a:ext cx="45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0.01</a:t>
            </a:r>
          </a:p>
        </p:txBody>
      </p:sp>
      <p:sp>
        <p:nvSpPr>
          <p:cNvPr id="88074" name="Text Box 2058"/>
          <p:cNvSpPr txBox="1">
            <a:spLocks noChangeArrowheads="1"/>
          </p:cNvSpPr>
          <p:nvPr/>
        </p:nvSpPr>
        <p:spPr bwMode="auto">
          <a:xfrm>
            <a:off x="2651125" y="6324600"/>
            <a:ext cx="451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                0.1</a:t>
            </a:r>
            <a:r>
              <a:rPr lang="en-US" altLang="ar-EG"/>
              <a:t>             </a:t>
            </a:r>
            <a:r>
              <a:rPr lang="en-US" altLang="ar-EG" sz="1200"/>
              <a:t>1                  10                  100               1000</a:t>
            </a:r>
          </a:p>
        </p:txBody>
      </p:sp>
      <p:sp>
        <p:nvSpPr>
          <p:cNvPr id="88075" name="Text Box 2059"/>
          <p:cNvSpPr txBox="1">
            <a:spLocks noChangeArrowheads="1"/>
          </p:cNvSpPr>
          <p:nvPr/>
        </p:nvSpPr>
        <p:spPr bwMode="auto">
          <a:xfrm>
            <a:off x="2209800" y="43037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88076" name="Text Box 2060"/>
          <p:cNvSpPr txBox="1">
            <a:spLocks noChangeArrowheads="1"/>
          </p:cNvSpPr>
          <p:nvPr/>
        </p:nvSpPr>
        <p:spPr bwMode="auto">
          <a:xfrm>
            <a:off x="2133600" y="36941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88077" name="Text Box 2061"/>
          <p:cNvSpPr txBox="1">
            <a:spLocks noChangeArrowheads="1"/>
          </p:cNvSpPr>
          <p:nvPr/>
        </p:nvSpPr>
        <p:spPr bwMode="auto">
          <a:xfrm>
            <a:off x="2133600" y="30845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40</a:t>
            </a:r>
          </a:p>
        </p:txBody>
      </p:sp>
      <p:sp>
        <p:nvSpPr>
          <p:cNvPr id="88078" name="Text Box 2062"/>
          <p:cNvSpPr txBox="1">
            <a:spLocks noChangeArrowheads="1"/>
          </p:cNvSpPr>
          <p:nvPr/>
        </p:nvSpPr>
        <p:spPr bwMode="auto">
          <a:xfrm>
            <a:off x="2117725" y="49895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88079" name="Text Box 2063"/>
          <p:cNvSpPr txBox="1">
            <a:spLocks noChangeArrowheads="1"/>
          </p:cNvSpPr>
          <p:nvPr/>
        </p:nvSpPr>
        <p:spPr bwMode="auto">
          <a:xfrm>
            <a:off x="2127250" y="5599113"/>
            <a:ext cx="387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-40</a:t>
            </a:r>
          </a:p>
        </p:txBody>
      </p:sp>
      <p:sp>
        <p:nvSpPr>
          <p:cNvPr id="88080" name="Text Box 2064"/>
          <p:cNvSpPr txBox="1">
            <a:spLocks noChangeArrowheads="1"/>
          </p:cNvSpPr>
          <p:nvPr/>
        </p:nvSpPr>
        <p:spPr bwMode="auto">
          <a:xfrm>
            <a:off x="898525" y="4281488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dB mag</a:t>
            </a:r>
          </a:p>
        </p:txBody>
      </p:sp>
      <p:sp>
        <p:nvSpPr>
          <p:cNvPr id="88081" name="Text Box 2065"/>
          <p:cNvSpPr txBox="1">
            <a:spLocks noChangeArrowheads="1"/>
          </p:cNvSpPr>
          <p:nvPr/>
        </p:nvSpPr>
        <p:spPr bwMode="auto">
          <a:xfrm>
            <a:off x="3124200" y="242252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.</a:t>
            </a:r>
          </a:p>
        </p:txBody>
      </p:sp>
      <p:sp>
        <p:nvSpPr>
          <p:cNvPr id="88092" name="Text Box 2076"/>
          <p:cNvSpPr txBox="1">
            <a:spLocks noChangeArrowheads="1"/>
          </p:cNvSpPr>
          <p:nvPr/>
        </p:nvSpPr>
        <p:spPr bwMode="auto">
          <a:xfrm>
            <a:off x="4267200" y="3048000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.</a:t>
            </a:r>
          </a:p>
        </p:txBody>
      </p:sp>
      <p:sp>
        <p:nvSpPr>
          <p:cNvPr id="88097" name="Line 2081"/>
          <p:cNvSpPr>
            <a:spLocks noChangeShapeType="1"/>
          </p:cNvSpPr>
          <p:nvPr/>
        </p:nvSpPr>
        <p:spPr bwMode="auto">
          <a:xfrm flipH="1" flipV="1">
            <a:off x="3886200" y="2590800"/>
            <a:ext cx="457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8098" name="Text Box 2082"/>
          <p:cNvSpPr txBox="1">
            <a:spLocks noChangeArrowheads="1"/>
          </p:cNvSpPr>
          <p:nvPr/>
        </p:nvSpPr>
        <p:spPr bwMode="auto">
          <a:xfrm>
            <a:off x="5105400" y="3671888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.</a:t>
            </a:r>
          </a:p>
        </p:txBody>
      </p:sp>
      <p:sp>
        <p:nvSpPr>
          <p:cNvPr id="88100" name="Line 2084"/>
          <p:cNvSpPr>
            <a:spLocks noChangeShapeType="1"/>
          </p:cNvSpPr>
          <p:nvPr/>
        </p:nvSpPr>
        <p:spPr bwMode="auto">
          <a:xfrm>
            <a:off x="4343400" y="3276600"/>
            <a:ext cx="914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8101" name="Text Box 2085"/>
          <p:cNvSpPr txBox="1">
            <a:spLocks noChangeArrowheads="1"/>
          </p:cNvSpPr>
          <p:nvPr/>
        </p:nvSpPr>
        <p:spPr bwMode="auto">
          <a:xfrm>
            <a:off x="5943600" y="493712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.</a:t>
            </a:r>
          </a:p>
        </p:txBody>
      </p:sp>
      <p:sp>
        <p:nvSpPr>
          <p:cNvPr id="88102" name="Line 2086"/>
          <p:cNvSpPr>
            <a:spLocks noChangeShapeType="1"/>
          </p:cNvSpPr>
          <p:nvPr/>
        </p:nvSpPr>
        <p:spPr bwMode="auto">
          <a:xfrm>
            <a:off x="5257800" y="3962400"/>
            <a:ext cx="838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8103" name="Text Box 2087"/>
          <p:cNvSpPr txBox="1">
            <a:spLocks noChangeArrowheads="1"/>
          </p:cNvSpPr>
          <p:nvPr/>
        </p:nvSpPr>
        <p:spPr bwMode="auto">
          <a:xfrm>
            <a:off x="6781800" y="5546725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.</a:t>
            </a:r>
          </a:p>
        </p:txBody>
      </p:sp>
      <p:sp>
        <p:nvSpPr>
          <p:cNvPr id="88105" name="Line 2089"/>
          <p:cNvSpPr>
            <a:spLocks noChangeShapeType="1"/>
          </p:cNvSpPr>
          <p:nvPr/>
        </p:nvSpPr>
        <p:spPr bwMode="auto">
          <a:xfrm>
            <a:off x="6096000" y="5257800"/>
            <a:ext cx="914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8106" name="Text Box 2090"/>
          <p:cNvSpPr txBox="1">
            <a:spLocks noChangeArrowheads="1"/>
          </p:cNvSpPr>
          <p:nvPr/>
        </p:nvSpPr>
        <p:spPr bwMode="auto">
          <a:xfrm>
            <a:off x="4327525" y="2678113"/>
            <a:ext cx="9445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</a:t>
            </a:r>
            <a:r>
              <a:rPr lang="en-US" altLang="ar-EG" sz="1400" b="1"/>
              <a:t>40dB/dec</a:t>
            </a:r>
          </a:p>
        </p:txBody>
      </p:sp>
      <p:sp>
        <p:nvSpPr>
          <p:cNvPr id="88107" name="Text Box 2091"/>
          <p:cNvSpPr txBox="1">
            <a:spLocks noChangeArrowheads="1"/>
          </p:cNvSpPr>
          <p:nvPr/>
        </p:nvSpPr>
        <p:spPr bwMode="auto">
          <a:xfrm>
            <a:off x="4800600" y="3225800"/>
            <a:ext cx="923925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/>
              <a:t>-20db/dec</a:t>
            </a:r>
          </a:p>
        </p:txBody>
      </p:sp>
      <p:sp>
        <p:nvSpPr>
          <p:cNvPr id="88109" name="Text Box 2093"/>
          <p:cNvSpPr txBox="1">
            <a:spLocks noChangeArrowheads="1"/>
          </p:cNvSpPr>
          <p:nvPr/>
        </p:nvSpPr>
        <p:spPr bwMode="auto">
          <a:xfrm>
            <a:off x="5638800" y="4035425"/>
            <a:ext cx="9445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/>
              <a:t>-40dB/dec</a:t>
            </a:r>
          </a:p>
        </p:txBody>
      </p:sp>
      <p:sp>
        <p:nvSpPr>
          <p:cNvPr id="88110" name="Text Box 2094"/>
          <p:cNvSpPr txBox="1">
            <a:spLocks noChangeArrowheads="1"/>
          </p:cNvSpPr>
          <p:nvPr/>
        </p:nvSpPr>
        <p:spPr bwMode="auto">
          <a:xfrm>
            <a:off x="6384925" y="5116513"/>
            <a:ext cx="9445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/>
              <a:t>-20dB/dec</a:t>
            </a:r>
          </a:p>
        </p:txBody>
      </p:sp>
      <p:sp>
        <p:nvSpPr>
          <p:cNvPr id="88111" name="Text Box 2095"/>
          <p:cNvSpPr txBox="1">
            <a:spLocks noChangeArrowheads="1"/>
          </p:cNvSpPr>
          <p:nvPr/>
        </p:nvSpPr>
        <p:spPr bwMode="auto">
          <a:xfrm>
            <a:off x="914400" y="1295400"/>
            <a:ext cx="12763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Example 6</a:t>
            </a:r>
          </a:p>
        </p:txBody>
      </p:sp>
    </p:spTree>
    <p:extLst>
      <p:ext uri="{BB962C8B-B14F-4D97-AF65-F5344CB8AC3E}">
        <p14:creationId xmlns:p14="http://schemas.microsoft.com/office/powerpoint/2010/main" val="3519417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050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97075"/>
            <a:ext cx="8915400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Text Box 2051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3732" name="Text Box 2052"/>
          <p:cNvSpPr txBox="1">
            <a:spLocks noChangeArrowheads="1"/>
          </p:cNvSpPr>
          <p:nvPr/>
        </p:nvSpPr>
        <p:spPr bwMode="auto">
          <a:xfrm>
            <a:off x="517525" y="1004888"/>
            <a:ext cx="1952625" cy="454025"/>
          </a:xfrm>
          <a:prstGeom prst="rect">
            <a:avLst/>
          </a:prstGeom>
          <a:solidFill>
            <a:srgbClr val="FFFF00"/>
          </a:solidFill>
          <a:ln w="5715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Design Problem:</a:t>
            </a:r>
          </a:p>
        </p:txBody>
      </p:sp>
      <p:sp>
        <p:nvSpPr>
          <p:cNvPr id="73733" name="Text Box 2053"/>
          <p:cNvSpPr txBox="1">
            <a:spLocks noChangeArrowheads="1"/>
          </p:cNvSpPr>
          <p:nvPr/>
        </p:nvSpPr>
        <p:spPr bwMode="auto">
          <a:xfrm>
            <a:off x="2590800" y="1066800"/>
            <a:ext cx="4073525" cy="3746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Design a G(s) that has the following Bode plot.</a:t>
            </a:r>
          </a:p>
        </p:txBody>
      </p:sp>
      <p:sp>
        <p:nvSpPr>
          <p:cNvPr id="73734" name="Text Box 2054"/>
          <p:cNvSpPr txBox="1">
            <a:spLocks noChangeArrowheads="1"/>
          </p:cNvSpPr>
          <p:nvPr/>
        </p:nvSpPr>
        <p:spPr bwMode="auto">
          <a:xfrm>
            <a:off x="762000" y="4267200"/>
            <a:ext cx="822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dB mag</a:t>
            </a:r>
          </a:p>
        </p:txBody>
      </p:sp>
      <p:sp>
        <p:nvSpPr>
          <p:cNvPr id="73735" name="Text Box 2055"/>
          <p:cNvSpPr txBox="1">
            <a:spLocks noChangeArrowheads="1"/>
          </p:cNvSpPr>
          <p:nvPr/>
        </p:nvSpPr>
        <p:spPr bwMode="auto">
          <a:xfrm>
            <a:off x="3733800" y="6400800"/>
            <a:ext cx="952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>
                <a:sym typeface="Symbol" pitchFamily="18" charset="2"/>
              </a:rPr>
              <a:t> rad/sec</a:t>
            </a:r>
            <a:endParaRPr lang="en-US" altLang="ar-EG" sz="1600"/>
          </a:p>
        </p:txBody>
      </p:sp>
      <p:sp>
        <p:nvSpPr>
          <p:cNvPr id="73736" name="Text Box 2056"/>
          <p:cNvSpPr txBox="1">
            <a:spLocks noChangeArrowheads="1"/>
          </p:cNvSpPr>
          <p:nvPr/>
        </p:nvSpPr>
        <p:spPr bwMode="auto">
          <a:xfrm>
            <a:off x="1965325" y="4114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73737" name="Text Box 2057"/>
          <p:cNvSpPr txBox="1">
            <a:spLocks noChangeArrowheads="1"/>
          </p:cNvSpPr>
          <p:nvPr/>
        </p:nvSpPr>
        <p:spPr bwMode="auto">
          <a:xfrm>
            <a:off x="1736725" y="345916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  20</a:t>
            </a:r>
          </a:p>
        </p:txBody>
      </p:sp>
      <p:sp>
        <p:nvSpPr>
          <p:cNvPr id="73738" name="Text Box 2058"/>
          <p:cNvSpPr txBox="1">
            <a:spLocks noChangeArrowheads="1"/>
          </p:cNvSpPr>
          <p:nvPr/>
        </p:nvSpPr>
        <p:spPr bwMode="auto">
          <a:xfrm>
            <a:off x="1736725" y="2819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  40</a:t>
            </a:r>
          </a:p>
        </p:txBody>
      </p:sp>
      <p:sp>
        <p:nvSpPr>
          <p:cNvPr id="73739" name="Text Box 2059"/>
          <p:cNvSpPr txBox="1">
            <a:spLocks noChangeArrowheads="1"/>
          </p:cNvSpPr>
          <p:nvPr/>
        </p:nvSpPr>
        <p:spPr bwMode="auto">
          <a:xfrm>
            <a:off x="2041525" y="624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0.1</a:t>
            </a:r>
          </a:p>
        </p:txBody>
      </p:sp>
      <p:sp>
        <p:nvSpPr>
          <p:cNvPr id="73740" name="Text Box 2060"/>
          <p:cNvSpPr txBox="1">
            <a:spLocks noChangeArrowheads="1"/>
          </p:cNvSpPr>
          <p:nvPr/>
        </p:nvSpPr>
        <p:spPr bwMode="auto">
          <a:xfrm>
            <a:off x="2879725" y="62484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</a:t>
            </a:r>
          </a:p>
        </p:txBody>
      </p:sp>
      <p:sp>
        <p:nvSpPr>
          <p:cNvPr id="73741" name="Text Box 2061"/>
          <p:cNvSpPr txBox="1">
            <a:spLocks noChangeArrowheads="1"/>
          </p:cNvSpPr>
          <p:nvPr/>
        </p:nvSpPr>
        <p:spPr bwMode="auto">
          <a:xfrm>
            <a:off x="3810000" y="6248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</a:t>
            </a:r>
          </a:p>
        </p:txBody>
      </p:sp>
      <p:sp>
        <p:nvSpPr>
          <p:cNvPr id="73742" name="Text Box 2062"/>
          <p:cNvSpPr txBox="1">
            <a:spLocks noChangeArrowheads="1"/>
          </p:cNvSpPr>
          <p:nvPr/>
        </p:nvSpPr>
        <p:spPr bwMode="auto">
          <a:xfrm>
            <a:off x="4632325" y="6248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100</a:t>
            </a:r>
          </a:p>
        </p:txBody>
      </p:sp>
      <p:sp>
        <p:nvSpPr>
          <p:cNvPr id="73743" name="Text Box 2063"/>
          <p:cNvSpPr txBox="1">
            <a:spLocks noChangeArrowheads="1"/>
          </p:cNvSpPr>
          <p:nvPr/>
        </p:nvSpPr>
        <p:spPr bwMode="auto">
          <a:xfrm>
            <a:off x="5410200" y="6248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1000</a:t>
            </a:r>
          </a:p>
        </p:txBody>
      </p:sp>
      <p:sp>
        <p:nvSpPr>
          <p:cNvPr id="73744" name="Line 2064"/>
          <p:cNvSpPr>
            <a:spLocks noChangeShapeType="1"/>
          </p:cNvSpPr>
          <p:nvPr/>
        </p:nvSpPr>
        <p:spPr bwMode="auto">
          <a:xfrm>
            <a:off x="2209800" y="4267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45" name="Line 2065"/>
          <p:cNvSpPr>
            <a:spLocks noChangeShapeType="1"/>
          </p:cNvSpPr>
          <p:nvPr/>
        </p:nvSpPr>
        <p:spPr bwMode="auto">
          <a:xfrm>
            <a:off x="2743200" y="4267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46" name="Line 2066"/>
          <p:cNvSpPr>
            <a:spLocks noChangeShapeType="1"/>
          </p:cNvSpPr>
          <p:nvPr/>
        </p:nvSpPr>
        <p:spPr bwMode="auto">
          <a:xfrm flipV="1">
            <a:off x="3657600" y="3276600"/>
            <a:ext cx="6858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47" name="Line 2067"/>
          <p:cNvSpPr>
            <a:spLocks noChangeShapeType="1"/>
          </p:cNvSpPr>
          <p:nvPr/>
        </p:nvSpPr>
        <p:spPr bwMode="auto">
          <a:xfrm>
            <a:off x="4343400" y="32766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48" name="Line 2068"/>
          <p:cNvSpPr>
            <a:spLocks noChangeShapeType="1"/>
          </p:cNvSpPr>
          <p:nvPr/>
        </p:nvSpPr>
        <p:spPr bwMode="auto">
          <a:xfrm>
            <a:off x="5029200" y="685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49" name="Line 2069"/>
          <p:cNvSpPr>
            <a:spLocks noChangeShapeType="1"/>
          </p:cNvSpPr>
          <p:nvPr/>
        </p:nvSpPr>
        <p:spPr bwMode="auto">
          <a:xfrm>
            <a:off x="5638800" y="3276600"/>
            <a:ext cx="6858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50" name="Line 2070"/>
          <p:cNvSpPr>
            <a:spLocks noChangeShapeType="1"/>
          </p:cNvSpPr>
          <p:nvPr/>
        </p:nvSpPr>
        <p:spPr bwMode="auto">
          <a:xfrm>
            <a:off x="6324600" y="42672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51" name="Text Box 2071"/>
          <p:cNvSpPr txBox="1">
            <a:spLocks noChangeArrowheads="1"/>
          </p:cNvSpPr>
          <p:nvPr/>
        </p:nvSpPr>
        <p:spPr bwMode="auto">
          <a:xfrm>
            <a:off x="4175125" y="615632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30</a:t>
            </a:r>
          </a:p>
        </p:txBody>
      </p:sp>
      <p:sp>
        <p:nvSpPr>
          <p:cNvPr id="73752" name="Text Box 2072"/>
          <p:cNvSpPr txBox="1">
            <a:spLocks noChangeArrowheads="1"/>
          </p:cNvSpPr>
          <p:nvPr/>
        </p:nvSpPr>
        <p:spPr bwMode="auto">
          <a:xfrm>
            <a:off x="5394325" y="6477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EG" altLang="ar-EG" sz="1600"/>
          </a:p>
        </p:txBody>
      </p:sp>
      <p:sp>
        <p:nvSpPr>
          <p:cNvPr id="73753" name="Text Box 2073"/>
          <p:cNvSpPr txBox="1">
            <a:spLocks noChangeArrowheads="1"/>
          </p:cNvSpPr>
          <p:nvPr/>
        </p:nvSpPr>
        <p:spPr bwMode="auto">
          <a:xfrm>
            <a:off x="5470525" y="615632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900</a:t>
            </a:r>
          </a:p>
        </p:txBody>
      </p:sp>
      <p:sp>
        <p:nvSpPr>
          <p:cNvPr id="73754" name="Line 2074"/>
          <p:cNvSpPr>
            <a:spLocks noChangeShapeType="1"/>
          </p:cNvSpPr>
          <p:nvPr/>
        </p:nvSpPr>
        <p:spPr bwMode="auto">
          <a:xfrm flipV="1">
            <a:off x="4343400" y="5867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55" name="Line 2075"/>
          <p:cNvSpPr>
            <a:spLocks noChangeShapeType="1"/>
          </p:cNvSpPr>
          <p:nvPr/>
        </p:nvSpPr>
        <p:spPr bwMode="auto">
          <a:xfrm flipV="1">
            <a:off x="5638800" y="5867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3756" name="Text Box 2076"/>
          <p:cNvSpPr txBox="1">
            <a:spLocks noChangeArrowheads="1"/>
          </p:cNvSpPr>
          <p:nvPr/>
        </p:nvSpPr>
        <p:spPr bwMode="auto">
          <a:xfrm>
            <a:off x="4708525" y="2932113"/>
            <a:ext cx="552450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30 dB</a:t>
            </a:r>
          </a:p>
        </p:txBody>
      </p:sp>
      <p:sp>
        <p:nvSpPr>
          <p:cNvPr id="73757" name="Text Box 2077"/>
          <p:cNvSpPr txBox="1">
            <a:spLocks noChangeArrowheads="1"/>
          </p:cNvSpPr>
          <p:nvPr/>
        </p:nvSpPr>
        <p:spPr bwMode="auto">
          <a:xfrm>
            <a:off x="2971800" y="3541713"/>
            <a:ext cx="893763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+40 dB/dec</a:t>
            </a:r>
          </a:p>
        </p:txBody>
      </p:sp>
      <p:sp>
        <p:nvSpPr>
          <p:cNvPr id="73758" name="Text Box 2078"/>
          <p:cNvSpPr txBox="1">
            <a:spLocks noChangeArrowheads="1"/>
          </p:cNvSpPr>
          <p:nvPr/>
        </p:nvSpPr>
        <p:spPr bwMode="auto">
          <a:xfrm>
            <a:off x="6308725" y="3414713"/>
            <a:ext cx="838200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</a:t>
            </a:r>
            <a:r>
              <a:rPr lang="en-US" altLang="ar-EG" sz="1200"/>
              <a:t>40dB/dec</a:t>
            </a:r>
          </a:p>
        </p:txBody>
      </p:sp>
      <p:sp>
        <p:nvSpPr>
          <p:cNvPr id="73759" name="Text Box 2079"/>
          <p:cNvSpPr txBox="1">
            <a:spLocks noChangeArrowheads="1"/>
          </p:cNvSpPr>
          <p:nvPr/>
        </p:nvSpPr>
        <p:spPr bwMode="auto">
          <a:xfrm>
            <a:off x="3565525" y="4387850"/>
            <a:ext cx="274638" cy="3365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?</a:t>
            </a:r>
          </a:p>
        </p:txBody>
      </p:sp>
      <p:sp>
        <p:nvSpPr>
          <p:cNvPr id="73760" name="Text Box 2080"/>
          <p:cNvSpPr txBox="1">
            <a:spLocks noChangeArrowheads="1"/>
          </p:cNvSpPr>
          <p:nvPr/>
        </p:nvSpPr>
        <p:spPr bwMode="auto">
          <a:xfrm>
            <a:off x="6156325" y="4387850"/>
            <a:ext cx="274638" cy="3365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?</a:t>
            </a:r>
          </a:p>
        </p:txBody>
      </p:sp>
      <p:sp>
        <p:nvSpPr>
          <p:cNvPr id="73761" name="Text Box 2081"/>
          <p:cNvSpPr txBox="1">
            <a:spLocks noChangeArrowheads="1"/>
          </p:cNvSpPr>
          <p:nvPr/>
        </p:nvSpPr>
        <p:spPr bwMode="auto">
          <a:xfrm>
            <a:off x="669925" y="1614488"/>
            <a:ext cx="12763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Example 7</a:t>
            </a:r>
          </a:p>
        </p:txBody>
      </p:sp>
    </p:spTree>
    <p:extLst>
      <p:ext uri="{BB962C8B-B14F-4D97-AF65-F5344CB8AC3E}">
        <p14:creationId xmlns:p14="http://schemas.microsoft.com/office/powerpoint/2010/main" val="2214358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41325" y="647700"/>
            <a:ext cx="1212850" cy="404813"/>
          </a:xfrm>
          <a:prstGeom prst="rect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Procedure: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84325" y="671513"/>
            <a:ext cx="184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ar-EG" sz="1600"/>
          </a:p>
          <a:p>
            <a:endParaRPr lang="en-US" altLang="ar-EG" sz="16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660525" y="647700"/>
            <a:ext cx="50228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800"/>
              <a:t>The two break frequencies need to be found.  Recall:</a:t>
            </a:r>
          </a:p>
          <a:p>
            <a:endParaRPr lang="en-US" altLang="ar-EG" sz="1800"/>
          </a:p>
          <a:p>
            <a:endParaRPr lang="en-US" altLang="ar-EG" sz="1600"/>
          </a:p>
          <a:p>
            <a:endParaRPr lang="en-US" altLang="ar-EG" sz="1600"/>
          </a:p>
          <a:p>
            <a:endParaRPr lang="en-US" altLang="ar-EG" sz="1600"/>
          </a:p>
          <a:p>
            <a:endParaRPr lang="en-US" altLang="ar-EG" sz="1600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660525" y="1257300"/>
            <a:ext cx="2001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#dec = log</a:t>
            </a:r>
            <a:r>
              <a:rPr lang="en-US" altLang="ar-EG" sz="1800" baseline="-25000"/>
              <a:t>10</a:t>
            </a:r>
            <a:r>
              <a:rPr lang="en-US" altLang="ar-EG" sz="1800"/>
              <a:t>[w</a:t>
            </a:r>
            <a:r>
              <a:rPr lang="en-US" altLang="ar-EG" sz="1800" baseline="-25000"/>
              <a:t>2</a:t>
            </a:r>
            <a:r>
              <a:rPr lang="en-US" altLang="ar-EG" sz="1800"/>
              <a:t>/w</a:t>
            </a:r>
            <a:r>
              <a:rPr lang="en-US" altLang="ar-EG" sz="1800" baseline="-25000"/>
              <a:t>1</a:t>
            </a:r>
            <a:r>
              <a:rPr lang="en-US" altLang="ar-EG" sz="1800"/>
              <a:t>]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85800" y="1371600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ar-EG" sz="1800"/>
          </a:p>
          <a:p>
            <a:r>
              <a:rPr lang="en-US" altLang="ar-EG" sz="1800"/>
              <a:t>Then we have: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736725" y="2098675"/>
            <a:ext cx="284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(</a:t>
            </a:r>
            <a:r>
              <a:rPr lang="en-US" altLang="ar-EG" sz="1800"/>
              <a:t>#dec</a:t>
            </a:r>
            <a:r>
              <a:rPr lang="en-US" altLang="ar-EG" sz="2400"/>
              <a:t>)(</a:t>
            </a:r>
            <a:r>
              <a:rPr lang="en-US" altLang="ar-EG" sz="1800"/>
              <a:t> 40dB/dec)  =  30 d</a:t>
            </a:r>
            <a:r>
              <a:rPr lang="en-US" altLang="ar-EG" sz="1800" b="1"/>
              <a:t>B</a:t>
            </a:r>
            <a:endParaRPr lang="en-US" altLang="ar-EG" sz="180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584325" y="2790825"/>
            <a:ext cx="20907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log</a:t>
            </a:r>
            <a:r>
              <a:rPr lang="en-US" altLang="ar-EG" sz="1800" baseline="-25000"/>
              <a:t>10</a:t>
            </a:r>
            <a:r>
              <a:rPr lang="en-US" altLang="ar-EG" sz="1800"/>
              <a:t>[w</a:t>
            </a:r>
            <a:r>
              <a:rPr lang="en-US" altLang="ar-EG" sz="1800" baseline="-25000"/>
              <a:t>1</a:t>
            </a:r>
            <a:r>
              <a:rPr lang="en-US" altLang="ar-EG" sz="1800"/>
              <a:t>/30] </a:t>
            </a:r>
            <a:r>
              <a:rPr lang="en-US" altLang="ar-EG" sz="2400"/>
              <a:t> </a:t>
            </a:r>
            <a:r>
              <a:rPr lang="en-US" altLang="ar-EG" sz="1800"/>
              <a:t>= 0.75 </a:t>
            </a:r>
          </a:p>
          <a:p>
            <a:endParaRPr lang="en-US" altLang="ar-EG" sz="180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733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4800600" y="3048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089525" y="2857500"/>
            <a:ext cx="184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 u="sng"/>
              <a:t>w</a:t>
            </a:r>
            <a:r>
              <a:rPr lang="en-US" altLang="ar-EG" sz="1800" u="sng" baseline="-25000"/>
              <a:t>1  </a:t>
            </a:r>
            <a:r>
              <a:rPr lang="en-US" altLang="ar-EG" sz="1800" u="sng"/>
              <a:t>=  5.33 rad/sec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517525" y="3871913"/>
            <a:ext cx="663575" cy="374650"/>
          </a:xfrm>
          <a:prstGeom prst="rect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Also: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1584325" y="44577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log</a:t>
            </a:r>
            <a:r>
              <a:rPr lang="en-US" altLang="ar-EG" sz="1800" baseline="-25000"/>
              <a:t>10</a:t>
            </a:r>
            <a:r>
              <a:rPr lang="en-US" altLang="ar-EG" sz="1800"/>
              <a:t>[w</a:t>
            </a:r>
            <a:r>
              <a:rPr lang="en-US" altLang="ar-EG" sz="1800" baseline="-25000"/>
              <a:t>2</a:t>
            </a:r>
            <a:r>
              <a:rPr lang="en-US" altLang="ar-EG" sz="1800"/>
              <a:t>/900]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2895600" y="4433888"/>
            <a:ext cx="2217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(-40dB/dec) =  - 30dB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1889125" y="4991100"/>
            <a:ext cx="304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This gives  </a:t>
            </a:r>
            <a:r>
              <a:rPr lang="en-US" altLang="ar-EG" sz="1800" u="sng"/>
              <a:t>w</a:t>
            </a:r>
            <a:r>
              <a:rPr lang="en-US" altLang="ar-EG" sz="1800" u="sng" baseline="-25000"/>
              <a:t>2  </a:t>
            </a:r>
            <a:r>
              <a:rPr lang="en-US" altLang="ar-EG" sz="1800" u="sng"/>
              <a:t>=  5060 rad/sec</a:t>
            </a:r>
            <a:r>
              <a:rPr lang="en-US" altLang="ar-EG" sz="1800" baseline="-25000"/>
              <a:t>  </a:t>
            </a:r>
            <a:endParaRPr lang="en-US" altLang="ar-EG" sz="1800"/>
          </a:p>
        </p:txBody>
      </p:sp>
    </p:spTree>
    <p:extLst>
      <p:ext uri="{BB962C8B-B14F-4D97-AF65-F5344CB8AC3E}">
        <p14:creationId xmlns:p14="http://schemas.microsoft.com/office/powerpoint/2010/main" val="96567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026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5779" name="Text Box 1027"/>
          <p:cNvSpPr txBox="1">
            <a:spLocks noChangeArrowheads="1"/>
          </p:cNvSpPr>
          <p:nvPr/>
        </p:nvSpPr>
        <p:spPr bwMode="auto">
          <a:xfrm>
            <a:off x="288925" y="8239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1600"/>
          </a:p>
        </p:txBody>
      </p:sp>
      <p:sp>
        <p:nvSpPr>
          <p:cNvPr id="75780" name="Text Box 1028"/>
          <p:cNvSpPr txBox="1">
            <a:spLocks noChangeArrowheads="1"/>
          </p:cNvSpPr>
          <p:nvPr/>
        </p:nvSpPr>
        <p:spPr bwMode="auto">
          <a:xfrm>
            <a:off x="441325" y="647700"/>
            <a:ext cx="1212850" cy="404813"/>
          </a:xfrm>
          <a:prstGeom prst="rect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Procedure:</a:t>
            </a:r>
          </a:p>
        </p:txBody>
      </p:sp>
      <p:graphicFrame>
        <p:nvGraphicFramePr>
          <p:cNvPr id="75781" name="Object 1029"/>
          <p:cNvGraphicFramePr>
            <a:graphicFrameLocks noChangeAspect="1"/>
          </p:cNvGraphicFramePr>
          <p:nvPr/>
        </p:nvGraphicFramePr>
        <p:xfrm>
          <a:off x="228600" y="2286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4" name="Equation" r:id="rId3" imgW="914400" imgH="179640" progId="Equation.DSMT4">
                  <p:embed/>
                </p:oleObj>
              </mc:Choice>
              <mc:Fallback>
                <p:oleObj name="Equation" r:id="rId3" imgW="914400" imgH="179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9144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1030"/>
          <p:cNvGraphicFramePr>
            <a:graphicFrameLocks noChangeAspect="1"/>
          </p:cNvGraphicFramePr>
          <p:nvPr/>
        </p:nvGraphicFramePr>
        <p:xfrm>
          <a:off x="2133600" y="1219200"/>
          <a:ext cx="34290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5" name="Equation" r:id="rId5" imgW="2044440" imgH="444240" progId="Equation.DSMT4">
                  <p:embed/>
                </p:oleObj>
              </mc:Choice>
              <mc:Fallback>
                <p:oleObj name="Equation" r:id="rId5" imgW="2044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19200"/>
                        <a:ext cx="34290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Text Box 1031"/>
          <p:cNvSpPr txBox="1">
            <a:spLocks noChangeArrowheads="1"/>
          </p:cNvSpPr>
          <p:nvPr/>
        </p:nvSpPr>
        <p:spPr bwMode="auto">
          <a:xfrm>
            <a:off x="593725" y="209550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 u="sng"/>
              <a:t>Clearing:</a:t>
            </a:r>
          </a:p>
        </p:txBody>
      </p:sp>
      <p:graphicFrame>
        <p:nvGraphicFramePr>
          <p:cNvPr id="75784" name="Object 1032"/>
          <p:cNvGraphicFramePr>
            <a:graphicFrameLocks noChangeAspect="1"/>
          </p:cNvGraphicFramePr>
          <p:nvPr/>
        </p:nvGraphicFramePr>
        <p:xfrm>
          <a:off x="2286000" y="2209800"/>
          <a:ext cx="28956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6" name="Equation" r:id="rId7" imgW="1752480" imgH="444240" progId="Equation.DSMT4">
                  <p:embed/>
                </p:oleObj>
              </mc:Choice>
              <mc:Fallback>
                <p:oleObj name="Equation" r:id="rId7" imgW="1752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09800"/>
                        <a:ext cx="28956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5" name="Text Box 1033"/>
          <p:cNvSpPr txBox="1">
            <a:spLocks noChangeArrowheads="1"/>
          </p:cNvSpPr>
          <p:nvPr/>
        </p:nvSpPr>
        <p:spPr bwMode="auto">
          <a:xfrm>
            <a:off x="669925" y="3314700"/>
            <a:ext cx="219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 u="sng"/>
              <a:t>Use Matlab and conv:</a:t>
            </a:r>
          </a:p>
        </p:txBody>
      </p:sp>
      <p:graphicFrame>
        <p:nvGraphicFramePr>
          <p:cNvPr id="75786" name="Object 1034"/>
          <p:cNvGraphicFramePr>
            <a:graphicFrameLocks noChangeAspect="1"/>
          </p:cNvGraphicFramePr>
          <p:nvPr/>
        </p:nvGraphicFramePr>
        <p:xfrm>
          <a:off x="1524000" y="3810000"/>
          <a:ext cx="609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7" name="Equation" r:id="rId9" imgW="3606480" imgH="228600" progId="Equation.DSMT4">
                  <p:embed/>
                </p:oleObj>
              </mc:Choice>
              <mc:Fallback>
                <p:oleObj name="Equation" r:id="rId9" imgW="3606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60960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7" name="Text Box 1035"/>
          <p:cNvSpPr txBox="1">
            <a:spLocks noChangeArrowheads="1"/>
          </p:cNvSpPr>
          <p:nvPr/>
        </p:nvSpPr>
        <p:spPr bwMode="auto">
          <a:xfrm>
            <a:off x="2667000" y="46482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N = conv(N1,N2)</a:t>
            </a:r>
          </a:p>
        </p:txBody>
      </p:sp>
      <p:sp>
        <p:nvSpPr>
          <p:cNvPr id="75788" name="Text Box 1036"/>
          <p:cNvSpPr txBox="1">
            <a:spLocks noChangeArrowheads="1"/>
          </p:cNvSpPr>
          <p:nvPr/>
        </p:nvSpPr>
        <p:spPr bwMode="auto">
          <a:xfrm>
            <a:off x="7527925" y="3795713"/>
            <a:ext cx="1841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ar-EG" sz="1600"/>
          </a:p>
          <a:p>
            <a:endParaRPr lang="en-US" altLang="ar-EG" sz="1600"/>
          </a:p>
          <a:p>
            <a:endParaRPr lang="en-US" altLang="ar-EG" sz="1600"/>
          </a:p>
        </p:txBody>
      </p:sp>
      <p:sp>
        <p:nvSpPr>
          <p:cNvPr id="75789" name="Text Box 1037"/>
          <p:cNvSpPr txBox="1">
            <a:spLocks noChangeArrowheads="1"/>
          </p:cNvSpPr>
          <p:nvPr/>
        </p:nvSpPr>
        <p:spPr bwMode="auto">
          <a:xfrm>
            <a:off x="1660525" y="4229100"/>
            <a:ext cx="5192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N1 = [1 10.6  28.1]                  N2 = [1 10120 2.56e+7]</a:t>
            </a:r>
          </a:p>
        </p:txBody>
      </p:sp>
      <p:sp>
        <p:nvSpPr>
          <p:cNvPr id="75790" name="Text Box 1038"/>
          <p:cNvSpPr txBox="1">
            <a:spLocks noChangeArrowheads="1"/>
          </p:cNvSpPr>
          <p:nvPr/>
        </p:nvSpPr>
        <p:spPr bwMode="auto">
          <a:xfrm>
            <a:off x="1279525" y="5091113"/>
            <a:ext cx="405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1      1.86e+3     2.58e+7     2.73e+8    7.222e+8</a:t>
            </a:r>
          </a:p>
        </p:txBody>
      </p:sp>
      <p:sp>
        <p:nvSpPr>
          <p:cNvPr id="75791" name="Text Box 1039"/>
          <p:cNvSpPr txBox="1">
            <a:spLocks noChangeArrowheads="1"/>
          </p:cNvSpPr>
          <p:nvPr/>
        </p:nvSpPr>
        <p:spPr bwMode="auto">
          <a:xfrm>
            <a:off x="1279525" y="5524500"/>
            <a:ext cx="455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s</a:t>
            </a:r>
            <a:r>
              <a:rPr lang="en-US" altLang="ar-EG" sz="1800" baseline="30000"/>
              <a:t>4</a:t>
            </a:r>
            <a:r>
              <a:rPr lang="en-US" altLang="ar-EG" sz="1800"/>
              <a:t>         s</a:t>
            </a:r>
            <a:r>
              <a:rPr lang="en-US" altLang="ar-EG" sz="1800" baseline="30000"/>
              <a:t>3                      </a:t>
            </a:r>
            <a:r>
              <a:rPr lang="en-US" altLang="ar-EG" sz="1800"/>
              <a:t>s</a:t>
            </a:r>
            <a:r>
              <a:rPr lang="en-US" altLang="ar-EG" sz="1800" baseline="30000"/>
              <a:t>2                      </a:t>
            </a:r>
            <a:r>
              <a:rPr lang="en-US" altLang="ar-EG" sz="1800"/>
              <a:t>s</a:t>
            </a:r>
            <a:r>
              <a:rPr lang="en-US" altLang="ar-EG" sz="1800" baseline="30000"/>
              <a:t>1</a:t>
            </a:r>
            <a:r>
              <a:rPr lang="en-US" altLang="ar-EG" sz="1800"/>
              <a:t>                 s</a:t>
            </a:r>
            <a:r>
              <a:rPr lang="en-US" altLang="ar-EG" sz="1800" baseline="30000"/>
              <a:t>0</a:t>
            </a:r>
            <a:r>
              <a:rPr lang="en-US" altLang="ar-EG" sz="1600" baseline="30000"/>
              <a:t>           </a:t>
            </a:r>
            <a:endParaRPr lang="en-US" altLang="ar-EG" sz="1600"/>
          </a:p>
        </p:txBody>
      </p:sp>
    </p:spTree>
    <p:extLst>
      <p:ext uri="{BB962C8B-B14F-4D97-AF65-F5344CB8AC3E}">
        <p14:creationId xmlns:p14="http://schemas.microsoft.com/office/powerpoint/2010/main" val="2044528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108325" y="0"/>
            <a:ext cx="1790700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Bode Plots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88925" y="8239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160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41325" y="647700"/>
            <a:ext cx="1212850" cy="404813"/>
          </a:xfrm>
          <a:prstGeom prst="rect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Procedure: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889125" y="671513"/>
            <a:ext cx="2339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The final G(s) is given by;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852488" cy="3365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600" u="sng"/>
              <a:t>Testing</a:t>
            </a:r>
            <a:r>
              <a:rPr lang="en-US" altLang="ar-EG" sz="1600"/>
              <a:t>: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752600" y="3200400"/>
            <a:ext cx="6324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We now want to test the filter.  We will check it at </a:t>
            </a:r>
            <a:r>
              <a:rPr lang="en-US" altLang="ar-EG" sz="1800">
                <a:sym typeface="Symbol" pitchFamily="18" charset="2"/>
              </a:rPr>
              <a:t> = 5.3 rad/sec</a:t>
            </a:r>
          </a:p>
          <a:p>
            <a:r>
              <a:rPr lang="en-US" altLang="ar-EG" sz="1800">
                <a:sym typeface="Symbol" pitchFamily="18" charset="2"/>
              </a:rPr>
              <a:t>And  = 164.  At  = 5.3 the filter has a gain of 6 dB or about 2.</a:t>
            </a:r>
          </a:p>
          <a:p>
            <a:r>
              <a:rPr lang="en-US" altLang="ar-EG" sz="1800">
                <a:sym typeface="Symbol" pitchFamily="18" charset="2"/>
              </a:rPr>
              <a:t>At  = 164 the filter has a gain of 30 dB or about 31.6.</a:t>
            </a:r>
          </a:p>
          <a:p>
            <a:endParaRPr lang="en-US" altLang="ar-EG" sz="1800">
              <a:sym typeface="Symbol" pitchFamily="18" charset="2"/>
            </a:endParaRPr>
          </a:p>
          <a:p>
            <a:r>
              <a:rPr lang="en-US" altLang="ar-EG" sz="1800">
                <a:sym typeface="Symbol" pitchFamily="18" charset="2"/>
              </a:rPr>
              <a:t>We will check this out using MATLAB and particularly, Simulink.</a:t>
            </a:r>
          </a:p>
        </p:txBody>
      </p:sp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4502150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6" name="Equation" r:id="rId3" imgW="139680" imgH="291960" progId="Equation.3">
                  <p:embed/>
                </p:oleObj>
              </mc:Choice>
              <mc:Fallback>
                <p:oleObj name="Equation" r:id="rId3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0" name="Object 10"/>
          <p:cNvGraphicFramePr>
            <a:graphicFrameLocks noChangeAspect="1"/>
          </p:cNvGraphicFramePr>
          <p:nvPr/>
        </p:nvGraphicFramePr>
        <p:xfrm>
          <a:off x="914400" y="1720850"/>
          <a:ext cx="73914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7" name="Equation" r:id="rId5" imgW="5067000" imgH="596880" progId="Equation.3">
                  <p:embed/>
                </p:oleObj>
              </mc:Choice>
              <mc:Fallback>
                <p:oleObj name="Equation" r:id="rId5" imgW="50670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20850"/>
                        <a:ext cx="73914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272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20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7" r="2116" b="13903"/>
          <a:stretch/>
        </p:blipFill>
        <p:spPr bwMode="auto">
          <a:xfrm>
            <a:off x="685800" y="1737360"/>
            <a:ext cx="7757160" cy="348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28" name="Text Box 2052"/>
          <p:cNvSpPr txBox="1">
            <a:spLocks noChangeArrowheads="1"/>
          </p:cNvSpPr>
          <p:nvPr/>
        </p:nvSpPr>
        <p:spPr bwMode="auto">
          <a:xfrm>
            <a:off x="822325" y="471488"/>
            <a:ext cx="3749675" cy="514350"/>
          </a:xfrm>
          <a:prstGeom prst="rect">
            <a:avLst/>
          </a:prstGeom>
          <a:solidFill>
            <a:srgbClr val="FF9999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2400"/>
              <a:t>Matlab (Simulink) Model:</a:t>
            </a:r>
          </a:p>
        </p:txBody>
      </p:sp>
    </p:spTree>
    <p:extLst>
      <p:ext uri="{BB962C8B-B14F-4D97-AF65-F5344CB8AC3E}">
        <p14:creationId xmlns:p14="http://schemas.microsoft.com/office/powerpoint/2010/main" val="4278365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30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091" name="Text Box 3075"/>
          <p:cNvSpPr txBox="1">
            <a:spLocks noChangeArrowheads="1"/>
          </p:cNvSpPr>
          <p:nvPr/>
        </p:nvSpPr>
        <p:spPr bwMode="auto">
          <a:xfrm>
            <a:off x="974725" y="541338"/>
            <a:ext cx="3390900" cy="4349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Filter Output at </a:t>
            </a:r>
            <a:r>
              <a:rPr lang="en-US" altLang="ar-EG">
                <a:sym typeface="Symbol" pitchFamily="18" charset="2"/>
              </a:rPr>
              <a:t> = 5.3 rad/sec</a:t>
            </a:r>
            <a:endParaRPr lang="en-US" altLang="ar-EG"/>
          </a:p>
        </p:txBody>
      </p:sp>
      <p:sp>
        <p:nvSpPr>
          <p:cNvPr id="89092" name="Text Box 3076"/>
          <p:cNvSpPr txBox="1">
            <a:spLocks noChangeArrowheads="1"/>
          </p:cNvSpPr>
          <p:nvPr/>
        </p:nvSpPr>
        <p:spPr bwMode="auto">
          <a:xfrm>
            <a:off x="2879725" y="5805488"/>
            <a:ext cx="3509963" cy="434975"/>
          </a:xfrm>
          <a:prstGeom prst="rect">
            <a:avLst/>
          </a:prstGeom>
          <a:solidFill>
            <a:srgbClr val="FFFF00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Produced from Matlab Simulink</a:t>
            </a:r>
          </a:p>
        </p:txBody>
      </p:sp>
    </p:spTree>
    <p:extLst>
      <p:ext uri="{BB962C8B-B14F-4D97-AF65-F5344CB8AC3E}">
        <p14:creationId xmlns:p14="http://schemas.microsoft.com/office/powerpoint/2010/main" val="33787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WordArt 5"/>
          <p:cNvSpPr>
            <a:spLocks noChangeArrowheads="1" noChangeShapeType="1" noTextEdit="1"/>
          </p:cNvSpPr>
          <p:nvPr/>
        </p:nvSpPr>
        <p:spPr bwMode="auto">
          <a:xfrm>
            <a:off x="1508760" y="2826808"/>
            <a:ext cx="617220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smtClean="0">
                <a:solidFill>
                  <a:schemeClr val="tx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BODE PLOT</a:t>
            </a:r>
            <a:endParaRPr lang="ar-EG" sz="7200" kern="10" dirty="0">
              <a:solidFill>
                <a:schemeClr val="tx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137233" name="Picture 17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486400"/>
            <a:ext cx="444341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4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486400"/>
            <a:ext cx="5219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6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598" y="511168"/>
            <a:ext cx="1741487" cy="1244600"/>
          </a:xfrm>
          <a:prstGeom prst="rect">
            <a:avLst/>
          </a:prstGeom>
        </p:spPr>
      </p:pic>
      <p:pic>
        <p:nvPicPr>
          <p:cNvPr id="11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1829" y="511169"/>
            <a:ext cx="1741487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74725" y="541338"/>
            <a:ext cx="3390900" cy="4349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Filter Output at </a:t>
            </a:r>
            <a:r>
              <a:rPr lang="en-US" altLang="ar-EG">
                <a:sym typeface="Symbol" pitchFamily="18" charset="2"/>
              </a:rPr>
              <a:t> =  70 rad/sec</a:t>
            </a:r>
            <a:endParaRPr lang="en-US" altLang="ar-EG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879725" y="5805488"/>
            <a:ext cx="3509963" cy="434975"/>
          </a:xfrm>
          <a:prstGeom prst="rect">
            <a:avLst/>
          </a:prstGeom>
          <a:solidFill>
            <a:srgbClr val="FFFF00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Produced from Matlab Simulink</a:t>
            </a:r>
          </a:p>
        </p:txBody>
      </p:sp>
    </p:spTree>
    <p:extLst>
      <p:ext uri="{BB962C8B-B14F-4D97-AF65-F5344CB8AC3E}">
        <p14:creationId xmlns:p14="http://schemas.microsoft.com/office/powerpoint/2010/main" val="1744546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108325" y="0"/>
            <a:ext cx="2884488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Reverse Bode Plot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1193800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Required: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981200" y="990600"/>
            <a:ext cx="6567488" cy="609600"/>
          </a:xfrm>
          <a:prstGeom prst="rect">
            <a:avLst/>
          </a:prstGeom>
          <a:solidFill>
            <a:srgbClr val="D4FE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From the partial Bode diagram, determine the transfer function</a:t>
            </a:r>
          </a:p>
          <a:p>
            <a:r>
              <a:rPr lang="en-US" altLang="ar-EG" sz="1400"/>
              <a:t>       (Assume a minimum phase system)</a:t>
            </a: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914400" y="17526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914400" y="6172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1447800" y="38100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3810000" y="28194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4495800" y="2819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5943600" y="28194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>
            <a:off x="22860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04800" y="441960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dB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489325" y="625633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>
                <a:sym typeface="Symbol" pitchFamily="18" charset="2"/>
              </a:rPr>
              <a:t></a:t>
            </a:r>
            <a:endParaRPr lang="en-US" altLang="ar-EG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990600" y="4038600"/>
            <a:ext cx="8810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400"/>
              <a:t>20 db/dec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048000" y="3048000"/>
            <a:ext cx="881063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20 db/dec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553200" y="3505200"/>
            <a:ext cx="939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-20 db/dec</a:t>
            </a: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2286000" y="388620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 flipH="1">
            <a:off x="914400" y="3810000"/>
            <a:ext cx="1295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12725" y="366871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30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117725" y="61833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1</a:t>
            </a: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4495800" y="2819400"/>
            <a:ext cx="0" cy="3352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4403725" y="61833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110</a:t>
            </a:r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>
            <a:off x="5943600" y="2895600"/>
            <a:ext cx="0" cy="3276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5699125" y="61833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850</a:t>
            </a: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914400" y="2819400"/>
            <a:ext cx="35052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212725" y="267811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68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5562600" y="1981200"/>
            <a:ext cx="1700213" cy="466725"/>
          </a:xfrm>
          <a:prstGeom prst="rect">
            <a:avLst/>
          </a:prstGeom>
          <a:solidFill>
            <a:srgbClr val="F2F1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b="1"/>
              <a:t>Not to scale</a:t>
            </a:r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685800" y="1219200"/>
            <a:ext cx="1060450" cy="3365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Example 8</a:t>
            </a:r>
          </a:p>
        </p:txBody>
      </p:sp>
    </p:spTree>
    <p:extLst>
      <p:ext uri="{BB962C8B-B14F-4D97-AF65-F5344CB8AC3E}">
        <p14:creationId xmlns:p14="http://schemas.microsoft.com/office/powerpoint/2010/main" val="4268927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026"/>
          <p:cNvSpPr txBox="1">
            <a:spLocks noChangeArrowheads="1"/>
          </p:cNvSpPr>
          <p:nvPr/>
        </p:nvSpPr>
        <p:spPr bwMode="auto">
          <a:xfrm>
            <a:off x="3108325" y="0"/>
            <a:ext cx="2884488" cy="576263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800"/>
              <a:t>Reverse Bode Plot</a:t>
            </a:r>
          </a:p>
        </p:txBody>
      </p:sp>
      <p:sp>
        <p:nvSpPr>
          <p:cNvPr id="94211" name="Line 1027"/>
          <p:cNvSpPr>
            <a:spLocks noChangeShapeType="1"/>
          </p:cNvSpPr>
          <p:nvPr/>
        </p:nvSpPr>
        <p:spPr bwMode="auto">
          <a:xfrm>
            <a:off x="1082675" y="2116138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2" name="Line 1028"/>
          <p:cNvSpPr>
            <a:spLocks noChangeShapeType="1"/>
          </p:cNvSpPr>
          <p:nvPr/>
        </p:nvSpPr>
        <p:spPr bwMode="auto">
          <a:xfrm>
            <a:off x="1082675" y="6078538"/>
            <a:ext cx="693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3" name="Line 1029"/>
          <p:cNvSpPr>
            <a:spLocks noChangeShapeType="1"/>
          </p:cNvSpPr>
          <p:nvPr/>
        </p:nvSpPr>
        <p:spPr bwMode="auto">
          <a:xfrm>
            <a:off x="1692275" y="2649538"/>
            <a:ext cx="381000" cy="990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4" name="Line 1030"/>
          <p:cNvSpPr>
            <a:spLocks noChangeShapeType="1"/>
          </p:cNvSpPr>
          <p:nvPr/>
        </p:nvSpPr>
        <p:spPr bwMode="auto">
          <a:xfrm>
            <a:off x="2073275" y="3640138"/>
            <a:ext cx="83820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5" name="Line 1031"/>
          <p:cNvSpPr>
            <a:spLocks noChangeShapeType="1"/>
          </p:cNvSpPr>
          <p:nvPr/>
        </p:nvSpPr>
        <p:spPr bwMode="auto">
          <a:xfrm>
            <a:off x="2911475" y="4249738"/>
            <a:ext cx="1828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6" name="Line 1032"/>
          <p:cNvSpPr>
            <a:spLocks noChangeShapeType="1"/>
          </p:cNvSpPr>
          <p:nvPr/>
        </p:nvSpPr>
        <p:spPr bwMode="auto">
          <a:xfrm>
            <a:off x="4740275" y="4249738"/>
            <a:ext cx="8382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7" name="Line 1033"/>
          <p:cNvSpPr>
            <a:spLocks noChangeShapeType="1"/>
          </p:cNvSpPr>
          <p:nvPr/>
        </p:nvSpPr>
        <p:spPr bwMode="auto">
          <a:xfrm>
            <a:off x="5578475" y="4783138"/>
            <a:ext cx="83820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18" name="Text Box 1034"/>
          <p:cNvSpPr txBox="1">
            <a:spLocks noChangeArrowheads="1"/>
          </p:cNvSpPr>
          <p:nvPr/>
        </p:nvSpPr>
        <p:spPr bwMode="auto">
          <a:xfrm>
            <a:off x="4343400" y="3179763"/>
            <a:ext cx="1700213" cy="466725"/>
          </a:xfrm>
          <a:prstGeom prst="rect">
            <a:avLst/>
          </a:prstGeom>
          <a:solidFill>
            <a:srgbClr val="F2F1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b="1"/>
              <a:t>Not to scale</a:t>
            </a:r>
          </a:p>
        </p:txBody>
      </p:sp>
      <p:sp>
        <p:nvSpPr>
          <p:cNvPr id="94219" name="Line 1035"/>
          <p:cNvSpPr>
            <a:spLocks noChangeShapeType="1"/>
          </p:cNvSpPr>
          <p:nvPr/>
        </p:nvSpPr>
        <p:spPr bwMode="auto">
          <a:xfrm flipH="1">
            <a:off x="1082675" y="2725738"/>
            <a:ext cx="609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20" name="Line 1036"/>
          <p:cNvSpPr>
            <a:spLocks noChangeShapeType="1"/>
          </p:cNvSpPr>
          <p:nvPr/>
        </p:nvSpPr>
        <p:spPr bwMode="auto">
          <a:xfrm>
            <a:off x="1692275" y="2725738"/>
            <a:ext cx="0" cy="3352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21" name="Text Box 1037"/>
          <p:cNvSpPr txBox="1">
            <a:spLocks noChangeArrowheads="1"/>
          </p:cNvSpPr>
          <p:nvPr/>
        </p:nvSpPr>
        <p:spPr bwMode="auto">
          <a:xfrm>
            <a:off x="304800" y="2559050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100 dB</a:t>
            </a:r>
          </a:p>
        </p:txBody>
      </p:sp>
      <p:sp>
        <p:nvSpPr>
          <p:cNvPr id="94222" name="Text Box 1038"/>
          <p:cNvSpPr txBox="1">
            <a:spLocks noChangeArrowheads="1"/>
          </p:cNvSpPr>
          <p:nvPr/>
        </p:nvSpPr>
        <p:spPr bwMode="auto">
          <a:xfrm>
            <a:off x="2819400" y="6521450"/>
            <a:ext cx="1095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w (rad/sec)</a:t>
            </a:r>
          </a:p>
        </p:txBody>
      </p:sp>
      <p:sp>
        <p:nvSpPr>
          <p:cNvPr id="94223" name="Text Box 1039"/>
          <p:cNvSpPr txBox="1">
            <a:spLocks noChangeArrowheads="1"/>
          </p:cNvSpPr>
          <p:nvPr/>
        </p:nvSpPr>
        <p:spPr bwMode="auto">
          <a:xfrm>
            <a:off x="1447800" y="61404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ar-EG" altLang="ar-EG" sz="1600"/>
          </a:p>
        </p:txBody>
      </p:sp>
      <p:sp>
        <p:nvSpPr>
          <p:cNvPr id="94224" name="Line 1040"/>
          <p:cNvSpPr>
            <a:spLocks noChangeShapeType="1"/>
          </p:cNvSpPr>
          <p:nvPr/>
        </p:nvSpPr>
        <p:spPr bwMode="auto">
          <a:xfrm flipH="1">
            <a:off x="1082675" y="3640138"/>
            <a:ext cx="914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25" name="Text Box 1041"/>
          <p:cNvSpPr txBox="1">
            <a:spLocks noChangeArrowheads="1"/>
          </p:cNvSpPr>
          <p:nvPr/>
        </p:nvSpPr>
        <p:spPr bwMode="auto">
          <a:xfrm>
            <a:off x="457200" y="3473450"/>
            <a:ext cx="674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50 dB</a:t>
            </a:r>
          </a:p>
        </p:txBody>
      </p:sp>
      <p:sp>
        <p:nvSpPr>
          <p:cNvPr id="94226" name="Text Box 1042"/>
          <p:cNvSpPr txBox="1">
            <a:spLocks noChangeArrowheads="1"/>
          </p:cNvSpPr>
          <p:nvPr/>
        </p:nvSpPr>
        <p:spPr bwMode="auto">
          <a:xfrm>
            <a:off x="1447800" y="6064250"/>
            <a:ext cx="438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0.5</a:t>
            </a:r>
          </a:p>
        </p:txBody>
      </p:sp>
      <p:sp>
        <p:nvSpPr>
          <p:cNvPr id="94227" name="Text Box 1043"/>
          <p:cNvSpPr txBox="1">
            <a:spLocks noChangeArrowheads="1"/>
          </p:cNvSpPr>
          <p:nvPr/>
        </p:nvSpPr>
        <p:spPr bwMode="auto">
          <a:xfrm>
            <a:off x="1981200" y="286385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-40 dB/dec</a:t>
            </a:r>
          </a:p>
        </p:txBody>
      </p:sp>
      <p:sp>
        <p:nvSpPr>
          <p:cNvPr id="94228" name="Text Box 1044"/>
          <p:cNvSpPr txBox="1">
            <a:spLocks noChangeArrowheads="1"/>
          </p:cNvSpPr>
          <p:nvPr/>
        </p:nvSpPr>
        <p:spPr bwMode="auto">
          <a:xfrm>
            <a:off x="2590800" y="370205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-20 dB/dec</a:t>
            </a:r>
          </a:p>
        </p:txBody>
      </p:sp>
      <p:sp>
        <p:nvSpPr>
          <p:cNvPr id="94229" name="Line 1045"/>
          <p:cNvSpPr>
            <a:spLocks noChangeShapeType="1"/>
          </p:cNvSpPr>
          <p:nvPr/>
        </p:nvSpPr>
        <p:spPr bwMode="auto">
          <a:xfrm>
            <a:off x="2911475" y="4249738"/>
            <a:ext cx="0" cy="1828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30" name="Text Box 1046"/>
          <p:cNvSpPr txBox="1">
            <a:spLocks noChangeArrowheads="1"/>
          </p:cNvSpPr>
          <p:nvPr/>
        </p:nvSpPr>
        <p:spPr bwMode="auto">
          <a:xfrm>
            <a:off x="2667000" y="606425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40</a:t>
            </a:r>
          </a:p>
        </p:txBody>
      </p:sp>
      <p:sp>
        <p:nvSpPr>
          <p:cNvPr id="94231" name="Line 1047"/>
          <p:cNvSpPr>
            <a:spLocks noChangeShapeType="1"/>
          </p:cNvSpPr>
          <p:nvPr/>
        </p:nvSpPr>
        <p:spPr bwMode="auto">
          <a:xfrm flipH="1">
            <a:off x="1082675" y="4783138"/>
            <a:ext cx="449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32" name="Text Box 1048"/>
          <p:cNvSpPr txBox="1">
            <a:spLocks noChangeArrowheads="1"/>
          </p:cNvSpPr>
          <p:nvPr/>
        </p:nvSpPr>
        <p:spPr bwMode="auto">
          <a:xfrm>
            <a:off x="381000" y="4616450"/>
            <a:ext cx="674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10 dB</a:t>
            </a:r>
          </a:p>
        </p:txBody>
      </p:sp>
      <p:sp>
        <p:nvSpPr>
          <p:cNvPr id="94233" name="Line 1049"/>
          <p:cNvSpPr>
            <a:spLocks noChangeShapeType="1"/>
          </p:cNvSpPr>
          <p:nvPr/>
        </p:nvSpPr>
        <p:spPr bwMode="auto">
          <a:xfrm>
            <a:off x="4740275" y="4249738"/>
            <a:ext cx="0" cy="1828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4234" name="Text Box 1050"/>
          <p:cNvSpPr txBox="1">
            <a:spLocks noChangeArrowheads="1"/>
          </p:cNvSpPr>
          <p:nvPr/>
        </p:nvSpPr>
        <p:spPr bwMode="auto">
          <a:xfrm>
            <a:off x="4419600" y="61404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300</a:t>
            </a:r>
          </a:p>
        </p:txBody>
      </p:sp>
      <p:sp>
        <p:nvSpPr>
          <p:cNvPr id="94235" name="Text Box 1051"/>
          <p:cNvSpPr txBox="1">
            <a:spLocks noChangeArrowheads="1"/>
          </p:cNvSpPr>
          <p:nvPr/>
        </p:nvSpPr>
        <p:spPr bwMode="auto">
          <a:xfrm>
            <a:off x="5181600" y="408305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-20 dB/dec</a:t>
            </a:r>
          </a:p>
        </p:txBody>
      </p:sp>
      <p:sp>
        <p:nvSpPr>
          <p:cNvPr id="94236" name="Text Box 1052"/>
          <p:cNvSpPr txBox="1">
            <a:spLocks noChangeArrowheads="1"/>
          </p:cNvSpPr>
          <p:nvPr/>
        </p:nvSpPr>
        <p:spPr bwMode="auto">
          <a:xfrm>
            <a:off x="6019800" y="4997450"/>
            <a:ext cx="108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-40 dB/dec</a:t>
            </a:r>
          </a:p>
        </p:txBody>
      </p:sp>
      <p:sp>
        <p:nvSpPr>
          <p:cNvPr id="94237" name="Text Box 1053"/>
          <p:cNvSpPr txBox="1">
            <a:spLocks noChangeArrowheads="1"/>
          </p:cNvSpPr>
          <p:nvPr/>
        </p:nvSpPr>
        <p:spPr bwMode="auto">
          <a:xfrm>
            <a:off x="609600" y="685800"/>
            <a:ext cx="11842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Required:</a:t>
            </a:r>
          </a:p>
        </p:txBody>
      </p:sp>
      <p:sp>
        <p:nvSpPr>
          <p:cNvPr id="94238" name="Text Box 1054"/>
          <p:cNvSpPr txBox="1">
            <a:spLocks noChangeArrowheads="1"/>
          </p:cNvSpPr>
          <p:nvPr/>
        </p:nvSpPr>
        <p:spPr bwMode="auto">
          <a:xfrm>
            <a:off x="2133600" y="990600"/>
            <a:ext cx="6567488" cy="701675"/>
          </a:xfrm>
          <a:prstGeom prst="rect">
            <a:avLst/>
          </a:prstGeom>
          <a:solidFill>
            <a:srgbClr val="D4FE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From the partial Bode diagram, determine the transfer function</a:t>
            </a:r>
          </a:p>
          <a:p>
            <a:r>
              <a:rPr lang="en-US" altLang="ar-EG"/>
              <a:t>       </a:t>
            </a:r>
            <a:r>
              <a:rPr lang="en-US" altLang="ar-EG" sz="1400"/>
              <a:t>(Assume a minimum phase system)</a:t>
            </a:r>
            <a:endParaRPr lang="en-US" altLang="ar-EG"/>
          </a:p>
        </p:txBody>
      </p:sp>
      <p:sp>
        <p:nvSpPr>
          <p:cNvPr id="94240" name="Text Box 1056"/>
          <p:cNvSpPr txBox="1">
            <a:spLocks noChangeArrowheads="1"/>
          </p:cNvSpPr>
          <p:nvPr/>
        </p:nvSpPr>
        <p:spPr bwMode="auto">
          <a:xfrm>
            <a:off x="593725" y="1281113"/>
            <a:ext cx="1060450" cy="3365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Example 9</a:t>
            </a:r>
          </a:p>
        </p:txBody>
      </p:sp>
    </p:spTree>
    <p:extLst>
      <p:ext uri="{BB962C8B-B14F-4D97-AF65-F5344CB8AC3E}">
        <p14:creationId xmlns:p14="http://schemas.microsoft.com/office/powerpoint/2010/main" val="999947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10134600" cy="552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44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82800" cy="805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778375" y="6840538"/>
            <a:ext cx="101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>
                <a:sym typeface="Symbol" pitchFamily="18" charset="2"/>
              </a:rPr>
              <a:t> (rad/sec)</a:t>
            </a:r>
            <a:endParaRPr lang="en-US" altLang="ar-EG" sz="1400" b="1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762000" y="2878138"/>
            <a:ext cx="792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400" b="1"/>
              <a:t>dB Mag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9004300" y="3106738"/>
            <a:ext cx="673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/>
              <a:t>Phase </a:t>
            </a:r>
          </a:p>
          <a:p>
            <a:r>
              <a:rPr lang="en-US" altLang="ar-EG" sz="1400" b="1"/>
              <a:t> (deg)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524000" y="317500"/>
            <a:ext cx="7512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    </a:t>
            </a:r>
            <a:r>
              <a:rPr lang="en-US" altLang="ar-EG" sz="1200"/>
              <a:t>1                                   1                                   1                                    1                                    1                                   1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219200" y="219233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FontTx/>
              <a:buChar char="–"/>
            </a:pPr>
            <a:endParaRPr lang="ar-EG" altLang="ar-EG" sz="2800"/>
          </a:p>
        </p:txBody>
      </p:sp>
    </p:spTree>
    <p:extLst>
      <p:ext uri="{BB962C8B-B14F-4D97-AF65-F5344CB8AC3E}">
        <p14:creationId xmlns:p14="http://schemas.microsoft.com/office/powerpoint/2010/main" val="2926996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WordArt 3"/>
          <p:cNvSpPr>
            <a:spLocks noChangeArrowheads="1" noChangeShapeType="1" noTextEdit="1"/>
          </p:cNvSpPr>
          <p:nvPr/>
        </p:nvSpPr>
        <p:spPr bwMode="gray">
          <a:xfrm>
            <a:off x="755650" y="836613"/>
            <a:ext cx="7561263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Normal3" dir="t"/>
            </a:scene3d>
            <a:sp3d extrusionH="121893000" prstMaterial="legacyMetal">
              <a:extrusionClr>
                <a:srgbClr val="5F5F5F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Thank You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For Your Attention</a:t>
            </a:r>
            <a:endParaRPr lang="ar-EG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3555999" y="5433491"/>
            <a:ext cx="5473701" cy="132343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1pPr>
            <a:lvl2pPr marL="742950" indent="-28575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2pPr>
            <a:lvl3pPr marL="11430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3pPr>
            <a:lvl4pPr marL="16002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4pPr>
            <a:lvl5pPr marL="20574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EG" sz="4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</a:rPr>
              <a:t>Mohamed Ahmed Ebrahim</a:t>
            </a:r>
          </a:p>
        </p:txBody>
      </p:sp>
      <p:pic>
        <p:nvPicPr>
          <p:cNvPr id="71687" name="Picture 7" descr="fab0e182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3205166"/>
            <a:ext cx="20161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nimBg="1"/>
      <p:bldP spid="1361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026"/>
          <p:cNvSpPr txBox="1">
            <a:spLocks noChangeArrowheads="1"/>
          </p:cNvSpPr>
          <p:nvPr/>
        </p:nvSpPr>
        <p:spPr bwMode="auto">
          <a:xfrm>
            <a:off x="1480344" y="152400"/>
            <a:ext cx="6490176" cy="461665"/>
          </a:xfrm>
          <a:prstGeom prst="rect">
            <a:avLst/>
          </a:prstGeom>
          <a:solidFill>
            <a:srgbClr val="FF9999"/>
          </a:solidFill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ar-EG" sz="2400" dirty="0"/>
              <a:t>Poles and </a:t>
            </a:r>
            <a:r>
              <a:rPr lang="en-US" altLang="ar-EG" sz="2400" dirty="0" smtClean="0"/>
              <a:t>Zeroes </a:t>
            </a:r>
            <a:r>
              <a:rPr lang="en-US" altLang="ar-EG" sz="2400" dirty="0"/>
              <a:t>and Transfer Functions</a:t>
            </a:r>
          </a:p>
        </p:txBody>
      </p:sp>
      <p:sp>
        <p:nvSpPr>
          <p:cNvPr id="56323" name="Text Box 1027"/>
          <p:cNvSpPr txBox="1">
            <a:spLocks noChangeArrowheads="1"/>
          </p:cNvSpPr>
          <p:nvPr/>
        </p:nvSpPr>
        <p:spPr bwMode="auto">
          <a:xfrm>
            <a:off x="441325" y="1004888"/>
            <a:ext cx="2078038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Transfer Function:</a:t>
            </a:r>
          </a:p>
        </p:txBody>
      </p:sp>
      <p:sp>
        <p:nvSpPr>
          <p:cNvPr id="56324" name="Text Box 1028"/>
          <p:cNvSpPr txBox="1">
            <a:spLocks noChangeArrowheads="1"/>
          </p:cNvSpPr>
          <p:nvPr/>
        </p:nvSpPr>
        <p:spPr bwMode="auto">
          <a:xfrm>
            <a:off x="2651125" y="1004888"/>
            <a:ext cx="58658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A transfer function is defined as the ratio of the Laplace</a:t>
            </a:r>
          </a:p>
          <a:p>
            <a:r>
              <a:rPr lang="en-US" altLang="ar-EG"/>
              <a:t>transform of the output to the input with all initial </a:t>
            </a:r>
          </a:p>
          <a:p>
            <a:r>
              <a:rPr lang="en-US" altLang="ar-EG"/>
              <a:t>conditions equal to zero.  Transfer functions are defined</a:t>
            </a:r>
          </a:p>
          <a:p>
            <a:r>
              <a:rPr lang="en-US" altLang="ar-EG"/>
              <a:t>only for linear time invariant systems.</a:t>
            </a:r>
          </a:p>
        </p:txBody>
      </p:sp>
      <p:sp>
        <p:nvSpPr>
          <p:cNvPr id="56325" name="Text Box 1029"/>
          <p:cNvSpPr txBox="1">
            <a:spLocks noChangeArrowheads="1"/>
          </p:cNvSpPr>
          <p:nvPr/>
        </p:nvSpPr>
        <p:spPr bwMode="auto">
          <a:xfrm>
            <a:off x="457200" y="2438400"/>
            <a:ext cx="1774825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Considerations</a:t>
            </a:r>
            <a:r>
              <a:rPr lang="en-US" altLang="ar-EG"/>
              <a:t>:</a:t>
            </a:r>
          </a:p>
        </p:txBody>
      </p:sp>
      <p:sp>
        <p:nvSpPr>
          <p:cNvPr id="56326" name="Text Box 1030"/>
          <p:cNvSpPr txBox="1">
            <a:spLocks noChangeArrowheads="1"/>
          </p:cNvSpPr>
          <p:nvPr/>
        </p:nvSpPr>
        <p:spPr bwMode="auto">
          <a:xfrm>
            <a:off x="2574925" y="2452688"/>
            <a:ext cx="5865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 Transfer functions can usually be expressed as the ratio</a:t>
            </a:r>
          </a:p>
          <a:p>
            <a:r>
              <a:rPr lang="en-US" altLang="ar-EG"/>
              <a:t> of two polynomials in the complex variable, s.</a:t>
            </a:r>
          </a:p>
        </p:txBody>
      </p:sp>
      <p:sp>
        <p:nvSpPr>
          <p:cNvPr id="56327" name="Text Box 1031"/>
          <p:cNvSpPr txBox="1">
            <a:spLocks noChangeArrowheads="1"/>
          </p:cNvSpPr>
          <p:nvPr/>
        </p:nvSpPr>
        <p:spPr bwMode="auto">
          <a:xfrm>
            <a:off x="466725" y="3443288"/>
            <a:ext cx="15906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Factorization</a:t>
            </a:r>
            <a:r>
              <a:rPr lang="en-US" altLang="ar-EG"/>
              <a:t>:</a:t>
            </a:r>
          </a:p>
        </p:txBody>
      </p:sp>
      <p:sp>
        <p:nvSpPr>
          <p:cNvPr id="56328" name="Text Box 1032"/>
          <p:cNvSpPr txBox="1">
            <a:spLocks noChangeArrowheads="1"/>
          </p:cNvSpPr>
          <p:nvPr/>
        </p:nvSpPr>
        <p:spPr bwMode="auto">
          <a:xfrm>
            <a:off x="2651125" y="3443288"/>
            <a:ext cx="6224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A transfer function can be factored into the following form.</a:t>
            </a:r>
          </a:p>
        </p:txBody>
      </p:sp>
      <p:graphicFrame>
        <p:nvGraphicFramePr>
          <p:cNvPr id="56329" name="Object 1033"/>
          <p:cNvGraphicFramePr>
            <a:graphicFrameLocks noChangeAspect="1"/>
          </p:cNvGraphicFramePr>
          <p:nvPr/>
        </p:nvGraphicFramePr>
        <p:xfrm>
          <a:off x="3200400" y="4197350"/>
          <a:ext cx="3035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Equation" r:id="rId3" imgW="3035160" imgH="609480" progId="Equation.3">
                  <p:embed/>
                </p:oleObj>
              </mc:Choice>
              <mc:Fallback>
                <p:oleObj name="Equation" r:id="rId3" imgW="3035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97350"/>
                        <a:ext cx="3035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Text Box 1034"/>
          <p:cNvSpPr txBox="1">
            <a:spLocks noChangeArrowheads="1"/>
          </p:cNvSpPr>
          <p:nvPr/>
        </p:nvSpPr>
        <p:spPr bwMode="auto">
          <a:xfrm>
            <a:off x="2651125" y="5043488"/>
            <a:ext cx="622935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b="1" i="1"/>
              <a:t>The roots of the numerator polynomial are called </a:t>
            </a:r>
            <a:r>
              <a:rPr lang="en-US" altLang="ar-EG" b="1" i="1" u="sng"/>
              <a:t>zeros.</a:t>
            </a:r>
          </a:p>
          <a:p>
            <a:endParaRPr lang="en-US" altLang="ar-EG" b="1" i="1" u="sng"/>
          </a:p>
          <a:p>
            <a:r>
              <a:rPr lang="en-US" altLang="ar-EG" b="1" i="1"/>
              <a:t>The roots of the denominator polynomial are called </a:t>
            </a:r>
            <a:r>
              <a:rPr lang="en-US" altLang="ar-EG" b="1" i="1" u="sng"/>
              <a:t>poles</a:t>
            </a:r>
            <a:r>
              <a:rPr lang="en-US" altLang="ar-EG" b="1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41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14600" y="228600"/>
            <a:ext cx="4876800" cy="523220"/>
          </a:xfrm>
          <a:prstGeom prst="rect">
            <a:avLst/>
          </a:prstGeom>
          <a:solidFill>
            <a:srgbClr val="FF9999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EG" sz="2800"/>
              <a:t>Poles, Zeros and the S-Plane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17525" y="1004888"/>
            <a:ext cx="153035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u="sng"/>
              <a:t>An Example</a:t>
            </a:r>
            <a:r>
              <a:rPr lang="en-US" altLang="ar-EG"/>
              <a:t>: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70125" y="1004888"/>
            <a:ext cx="5932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You are given the following transfer function.  Show the</a:t>
            </a:r>
          </a:p>
          <a:p>
            <a:r>
              <a:rPr lang="en-US" altLang="ar-EG"/>
              <a:t>poles and zeros in the s-plane.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276600" y="1828800"/>
          <a:ext cx="207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3" imgW="2070000" imgH="596880" progId="Equation.3">
                  <p:embed/>
                </p:oleObj>
              </mc:Choice>
              <mc:Fallback>
                <p:oleObj name="Equation" r:id="rId3" imgW="20700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28800"/>
                        <a:ext cx="207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447800" y="4495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5257800" y="27432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781800" y="3352800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S - plane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105400" y="4281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x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x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641725" y="4281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o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260725" y="4281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x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651125" y="42814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o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318125" y="46085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4337050" y="4572000"/>
            <a:ext cx="311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-4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651250" y="4572000"/>
            <a:ext cx="311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-8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3124200" y="4572000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-10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584450" y="4572000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-14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18125" y="4100513"/>
            <a:ext cx="671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600"/>
              <a:t>origin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146925" y="4503738"/>
            <a:ext cx="728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>
                <a:sym typeface="Symbol" pitchFamily="18" charset="2"/>
              </a:rPr>
              <a:t> </a:t>
            </a:r>
            <a:r>
              <a:rPr lang="en-US" altLang="ar-EG" sz="1600">
                <a:sym typeface="Symbol" pitchFamily="18" charset="2"/>
              </a:rPr>
              <a:t>axis</a:t>
            </a:r>
            <a:endParaRPr lang="en-US" altLang="ar-EG" sz="1600"/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318125" y="2674938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j</a:t>
            </a:r>
            <a:r>
              <a:rPr lang="en-US" altLang="ar-EG">
                <a:sym typeface="Symbol" pitchFamily="18" charset="2"/>
              </a:rPr>
              <a:t></a:t>
            </a:r>
            <a:endParaRPr lang="en-US" altLang="ar-EG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5699125" y="27051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800"/>
              <a:t>axis</a:t>
            </a:r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78486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5257800" y="2743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561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041525" y="203835"/>
            <a:ext cx="4648835" cy="461665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EG" sz="2400" dirty="0"/>
              <a:t>Poles, </a:t>
            </a:r>
            <a:r>
              <a:rPr lang="en-US" altLang="ar-EG" sz="2400" dirty="0" smtClean="0"/>
              <a:t>Zeroes </a:t>
            </a:r>
            <a:r>
              <a:rPr lang="en-US" altLang="ar-EG" sz="2400" dirty="0"/>
              <a:t>and Bode Plots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65125" y="1031875"/>
            <a:ext cx="227806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Characterization</a:t>
            </a:r>
            <a:r>
              <a:rPr lang="en-US" altLang="ar-EG" sz="2400"/>
              <a:t>: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563171" y="1031875"/>
            <a:ext cx="658082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ar-EG" sz="2400" dirty="0"/>
              <a:t>Considering the transfer function of the </a:t>
            </a:r>
          </a:p>
          <a:p>
            <a:pPr algn="just"/>
            <a:r>
              <a:rPr lang="en-US" altLang="ar-EG" sz="2400" dirty="0"/>
              <a:t>previous slide. We note that we have 4 </a:t>
            </a:r>
            <a:r>
              <a:rPr lang="en-US" altLang="ar-EG" sz="2400" dirty="0" smtClean="0"/>
              <a:t>different types </a:t>
            </a:r>
            <a:r>
              <a:rPr lang="en-US" altLang="ar-EG" sz="2400" dirty="0"/>
              <a:t>of terms in the previous general form:</a:t>
            </a:r>
          </a:p>
          <a:p>
            <a:pPr algn="just"/>
            <a:r>
              <a:rPr lang="en-US" altLang="ar-EG" sz="2400" dirty="0"/>
              <a:t>These are:</a:t>
            </a:r>
          </a:p>
          <a:p>
            <a:pPr algn="just"/>
            <a:endParaRPr lang="en-US" altLang="ar-EG" sz="2400" dirty="0"/>
          </a:p>
          <a:p>
            <a:pPr algn="just"/>
            <a:r>
              <a:rPr lang="en-US" altLang="ar-EG" sz="2400" dirty="0"/>
              <a:t>         </a:t>
            </a:r>
          </a:p>
          <a:p>
            <a:pPr algn="just"/>
            <a:endParaRPr lang="en-US" altLang="ar-EG" sz="2400" dirty="0"/>
          </a:p>
          <a:p>
            <a:pPr algn="just"/>
            <a:r>
              <a:rPr lang="en-US" altLang="ar-EG" sz="2400" dirty="0"/>
              <a:t>         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016877"/>
              </p:ext>
            </p:extLst>
          </p:nvPr>
        </p:nvGraphicFramePr>
        <p:xfrm>
          <a:off x="3276600" y="2865120"/>
          <a:ext cx="3505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2" name="Equation" r:id="rId3" imgW="3060360" imgH="609480" progId="Equation.3">
                  <p:embed/>
                </p:oleObj>
              </mc:Choice>
              <mc:Fallback>
                <p:oleObj name="Equation" r:id="rId3" imgW="30603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65120"/>
                        <a:ext cx="3505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2366963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Expressing in dB</a:t>
            </a:r>
            <a:r>
              <a:rPr lang="en-US" altLang="ar-EG" sz="2400"/>
              <a:t>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124200" y="3505200"/>
            <a:ext cx="343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Given the tranfer function:</a:t>
            </a:r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594194"/>
              </p:ext>
            </p:extLst>
          </p:nvPr>
        </p:nvGraphicFramePr>
        <p:xfrm>
          <a:off x="3429000" y="4084320"/>
          <a:ext cx="218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3" name="Equation" r:id="rId5" imgW="2184120" imgH="609480" progId="Equation.3">
                  <p:embed/>
                </p:oleObj>
              </mc:Choice>
              <mc:Fallback>
                <p:oleObj name="Equation" r:id="rId5" imgW="2184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84320"/>
                        <a:ext cx="218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304800" y="5257800"/>
          <a:ext cx="85963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4" name="Equation" r:id="rId7" imgW="7124400" imgH="291960" progId="Equation.3">
                  <p:embed/>
                </p:oleObj>
              </mc:Choice>
              <mc:Fallback>
                <p:oleObj name="Equation" r:id="rId7" imgW="7124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257800"/>
                        <a:ext cx="859631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36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041525" y="66675"/>
            <a:ext cx="4791075" cy="523220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EG" sz="2800"/>
              <a:t>Poles, Zeros and Bode Plots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65125" y="1108075"/>
            <a:ext cx="15875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Mechanics</a:t>
            </a:r>
            <a:r>
              <a:rPr lang="en-US" altLang="ar-EG" sz="2400"/>
              <a:t>: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117725" y="1108075"/>
            <a:ext cx="471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We have 4 distinct terms to consider: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727325" y="1870075"/>
            <a:ext cx="23209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20logK</a:t>
            </a:r>
            <a:r>
              <a:rPr lang="en-US" altLang="ar-EG" sz="2400" baseline="-25000"/>
              <a:t>B</a:t>
            </a:r>
            <a:endParaRPr lang="en-US" altLang="ar-EG" sz="2400"/>
          </a:p>
          <a:p>
            <a:endParaRPr lang="en-US" altLang="ar-EG" sz="2400"/>
          </a:p>
          <a:p>
            <a:r>
              <a:rPr lang="en-US" altLang="ar-EG" sz="2400"/>
              <a:t>20log|(jw/z +1)|</a:t>
            </a:r>
          </a:p>
          <a:p>
            <a:endParaRPr lang="en-US" altLang="ar-EG" sz="2400"/>
          </a:p>
          <a:p>
            <a:r>
              <a:rPr lang="en-US" altLang="ar-EG" sz="2400"/>
              <a:t>-20log|jw|</a:t>
            </a:r>
          </a:p>
          <a:p>
            <a:endParaRPr lang="en-US" altLang="ar-EG" sz="2400"/>
          </a:p>
          <a:p>
            <a:r>
              <a:rPr lang="en-US" altLang="ar-EG" sz="2400"/>
              <a:t>-20log|(jw/p + 1)|</a:t>
            </a:r>
          </a:p>
        </p:txBody>
      </p:sp>
    </p:spTree>
    <p:extLst>
      <p:ext uri="{BB962C8B-B14F-4D97-AF65-F5344CB8AC3E}">
        <p14:creationId xmlns:p14="http://schemas.microsoft.com/office/powerpoint/2010/main" val="173599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EG"/>
          </a:p>
        </p:txBody>
      </p:sp>
      <p:pic>
        <p:nvPicPr>
          <p:cNvPr id="60419" name="Picture 3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228600"/>
            <a:ext cx="14782800" cy="805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244975" y="6629400"/>
            <a:ext cx="1012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>
                <a:sym typeface="Symbol" pitchFamily="18" charset="2"/>
              </a:rPr>
              <a:t> (rad/sec)</a:t>
            </a:r>
            <a:endParaRPr lang="en-US" altLang="ar-EG" sz="1400" b="1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792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EG" sz="1400" b="1"/>
              <a:t>dB Mag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8470900" y="2895600"/>
            <a:ext cx="673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 b="1"/>
              <a:t>Phase </a:t>
            </a:r>
          </a:p>
          <a:p>
            <a:r>
              <a:rPr lang="en-US" altLang="ar-EG" sz="1400" b="1"/>
              <a:t> (deg)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990600" y="106363"/>
            <a:ext cx="7512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000"/>
              <a:t>    </a:t>
            </a:r>
            <a:r>
              <a:rPr lang="en-US" altLang="ar-EG" sz="1200"/>
              <a:t>1                                   1                                   1                                    1                                    1                                   1</a:t>
            </a:r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632075" y="4371975"/>
            <a:ext cx="6511925" cy="1143000"/>
          </a:xfrm>
        </p:spPr>
        <p:txBody>
          <a:bodyPr/>
          <a:lstStyle/>
          <a:p>
            <a:r>
              <a:rPr lang="en-US" altLang="ar-EG"/>
              <a:t> 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2803525" y="776288"/>
            <a:ext cx="43942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/>
              <a:t>This is a sheet of 5 cycle, semi-log paper.</a:t>
            </a:r>
          </a:p>
          <a:p>
            <a:r>
              <a:rPr lang="en-US" altLang="ar-EG"/>
              <a:t>This is the type of paper usually used for</a:t>
            </a:r>
          </a:p>
          <a:p>
            <a:r>
              <a:rPr lang="en-US" altLang="ar-EG"/>
              <a:t>preparing Bode plots.</a:t>
            </a:r>
          </a:p>
        </p:txBody>
      </p:sp>
    </p:spTree>
    <p:extLst>
      <p:ext uri="{BB962C8B-B14F-4D97-AF65-F5344CB8AC3E}">
        <p14:creationId xmlns:p14="http://schemas.microsoft.com/office/powerpoint/2010/main" val="53432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050"/>
          <p:cNvSpPr txBox="1">
            <a:spLocks noChangeArrowheads="1"/>
          </p:cNvSpPr>
          <p:nvPr/>
        </p:nvSpPr>
        <p:spPr bwMode="auto">
          <a:xfrm>
            <a:off x="2041525" y="66675"/>
            <a:ext cx="4618355" cy="461665"/>
          </a:xfrm>
          <a:prstGeom prst="rect">
            <a:avLst/>
          </a:prstGeom>
          <a:solidFill>
            <a:srgbClr val="FF9999"/>
          </a:solidFill>
          <a:ln w="5715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EG" sz="2400" dirty="0"/>
              <a:t>Poles, </a:t>
            </a:r>
            <a:r>
              <a:rPr lang="en-US" altLang="ar-EG" sz="2400" dirty="0" smtClean="0"/>
              <a:t>Zeroes </a:t>
            </a:r>
            <a:r>
              <a:rPr lang="en-US" altLang="ar-EG" sz="2400" dirty="0"/>
              <a:t>and Bode Plots</a:t>
            </a:r>
          </a:p>
        </p:txBody>
      </p:sp>
      <p:sp>
        <p:nvSpPr>
          <p:cNvPr id="61443" name="Text Box 2051"/>
          <p:cNvSpPr txBox="1">
            <a:spLocks noChangeArrowheads="1"/>
          </p:cNvSpPr>
          <p:nvPr/>
        </p:nvSpPr>
        <p:spPr bwMode="auto">
          <a:xfrm>
            <a:off x="517525" y="1108075"/>
            <a:ext cx="15875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 u="sng"/>
              <a:t>Mechanics</a:t>
            </a:r>
            <a:r>
              <a:rPr lang="en-US" altLang="ar-EG" sz="2400"/>
              <a:t>:</a:t>
            </a:r>
          </a:p>
        </p:txBody>
      </p:sp>
      <p:sp>
        <p:nvSpPr>
          <p:cNvPr id="61444" name="Text Box 2052"/>
          <p:cNvSpPr txBox="1">
            <a:spLocks noChangeArrowheads="1"/>
          </p:cNvSpPr>
          <p:nvPr/>
        </p:nvSpPr>
        <p:spPr bwMode="auto">
          <a:xfrm>
            <a:off x="2346325" y="1108075"/>
            <a:ext cx="604678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2400"/>
              <a:t>The gain term, 20logK</a:t>
            </a:r>
            <a:r>
              <a:rPr lang="en-US" altLang="ar-EG" sz="2400" baseline="-25000"/>
              <a:t>B,</a:t>
            </a:r>
            <a:r>
              <a:rPr lang="en-US" altLang="ar-EG" sz="2400"/>
              <a:t> is just so many</a:t>
            </a:r>
          </a:p>
          <a:p>
            <a:r>
              <a:rPr lang="en-US" altLang="ar-EG" sz="2400"/>
              <a:t>dB and this is a straight line on Bode paper,</a:t>
            </a:r>
          </a:p>
          <a:p>
            <a:r>
              <a:rPr lang="en-US" altLang="ar-EG" sz="2400"/>
              <a:t>independent of omega (radian frequency).</a:t>
            </a:r>
          </a:p>
          <a:p>
            <a:endParaRPr lang="en-US" altLang="ar-EG" sz="2400"/>
          </a:p>
          <a:p>
            <a:r>
              <a:rPr lang="en-US" altLang="ar-EG" sz="2400"/>
              <a:t>The term, - 20log|jw| = - 20logw, when plotted</a:t>
            </a:r>
          </a:p>
          <a:p>
            <a:r>
              <a:rPr lang="en-US" altLang="ar-EG" sz="2400"/>
              <a:t>on semi-log paper is a straight line sloping at </a:t>
            </a:r>
          </a:p>
          <a:p>
            <a:pPr>
              <a:buFontTx/>
              <a:buChar char="-"/>
            </a:pPr>
            <a:r>
              <a:rPr lang="en-US" altLang="ar-EG" sz="2400"/>
              <a:t>20dB/decade.  It has a magnitude of 0 at w = 1.</a:t>
            </a:r>
          </a:p>
          <a:p>
            <a:endParaRPr lang="en-US" altLang="ar-EG" sz="2400"/>
          </a:p>
        </p:txBody>
      </p:sp>
      <p:pic>
        <p:nvPicPr>
          <p:cNvPr id="61445" name="Picture 2053" descr="http://www.personal.dundee.ac.uk/~jrhewit/BODEPAPR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5181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6" name="Text Box 2054"/>
          <p:cNvSpPr txBox="1">
            <a:spLocks noChangeArrowheads="1"/>
          </p:cNvSpPr>
          <p:nvPr/>
        </p:nvSpPr>
        <p:spPr bwMode="auto">
          <a:xfrm>
            <a:off x="3184525" y="48768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0</a:t>
            </a:r>
          </a:p>
        </p:txBody>
      </p:sp>
      <p:sp>
        <p:nvSpPr>
          <p:cNvPr id="61447" name="Text Box 2055"/>
          <p:cNvSpPr txBox="1">
            <a:spLocks noChangeArrowheads="1"/>
          </p:cNvSpPr>
          <p:nvPr/>
        </p:nvSpPr>
        <p:spPr bwMode="auto">
          <a:xfrm>
            <a:off x="3168650" y="45323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20</a:t>
            </a:r>
          </a:p>
        </p:txBody>
      </p:sp>
      <p:sp>
        <p:nvSpPr>
          <p:cNvPr id="61448" name="Text Box 2056"/>
          <p:cNvSpPr txBox="1">
            <a:spLocks noChangeArrowheads="1"/>
          </p:cNvSpPr>
          <p:nvPr/>
        </p:nvSpPr>
        <p:spPr bwMode="auto">
          <a:xfrm>
            <a:off x="3117850" y="5257800"/>
            <a:ext cx="387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/>
              <a:t>-20</a:t>
            </a:r>
          </a:p>
        </p:txBody>
      </p:sp>
      <p:sp>
        <p:nvSpPr>
          <p:cNvPr id="61449" name="Text Box 2057"/>
          <p:cNvSpPr txBox="1">
            <a:spLocks noChangeArrowheads="1"/>
          </p:cNvSpPr>
          <p:nvPr/>
        </p:nvSpPr>
        <p:spPr bwMode="auto">
          <a:xfrm>
            <a:off x="4251325" y="6203950"/>
            <a:ext cx="450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200">
                <a:sym typeface="Symbol" pitchFamily="18" charset="2"/>
              </a:rPr>
              <a:t></a:t>
            </a:r>
            <a:r>
              <a:rPr lang="en-US" altLang="ar-EG" sz="1200"/>
              <a:t>=1</a:t>
            </a:r>
          </a:p>
        </p:txBody>
      </p:sp>
      <p:sp>
        <p:nvSpPr>
          <p:cNvPr id="61450" name="Line 2058"/>
          <p:cNvSpPr>
            <a:spLocks noChangeShapeType="1"/>
          </p:cNvSpPr>
          <p:nvPr/>
        </p:nvSpPr>
        <p:spPr bwMode="auto">
          <a:xfrm>
            <a:off x="4572000" y="6172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451" name="Line 2059"/>
          <p:cNvSpPr>
            <a:spLocks noChangeShapeType="1"/>
          </p:cNvSpPr>
          <p:nvPr/>
        </p:nvSpPr>
        <p:spPr bwMode="auto">
          <a:xfrm>
            <a:off x="3429000" y="4191000"/>
            <a:ext cx="26670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452" name="Text Box 2060"/>
          <p:cNvSpPr txBox="1">
            <a:spLocks noChangeArrowheads="1"/>
          </p:cNvSpPr>
          <p:nvPr/>
        </p:nvSpPr>
        <p:spPr bwMode="auto">
          <a:xfrm>
            <a:off x="4479925" y="4430713"/>
            <a:ext cx="89535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EG" sz="1400"/>
              <a:t>-20db/dec</a:t>
            </a:r>
          </a:p>
        </p:txBody>
      </p:sp>
    </p:spTree>
    <p:extLst>
      <p:ext uri="{BB962C8B-B14F-4D97-AF65-F5344CB8AC3E}">
        <p14:creationId xmlns:p14="http://schemas.microsoft.com/office/powerpoint/2010/main" val="196042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3305</TotalTime>
  <Words>1851</Words>
  <Application>Microsoft Office PowerPoint</Application>
  <PresentationFormat>On-screen Show (4:3)</PresentationFormat>
  <Paragraphs>432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Automatic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Bode Plot Magnitude for 100(1 + jw/10)/(1 + jw/1)(1 + jw/500)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</dc:creator>
  <cp:lastModifiedBy>Dr. Mohamed Ahmed Ebrahim</cp:lastModifiedBy>
  <cp:revision>339</cp:revision>
  <dcterms:created xsi:type="dcterms:W3CDTF">2013-03-07T11:53:14Z</dcterms:created>
  <dcterms:modified xsi:type="dcterms:W3CDTF">2014-12-21T21:17:18Z</dcterms:modified>
</cp:coreProperties>
</file>